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1" r:id="rId1"/>
    <p:sldMasterId id="2147483731" r:id="rId2"/>
    <p:sldMasterId id="2147483736" r:id="rId3"/>
    <p:sldMasterId id="2147483738" r:id="rId4"/>
  </p:sldMasterIdLst>
  <p:notesMasterIdLst>
    <p:notesMasterId r:id="rId16"/>
  </p:notesMasterIdLst>
  <p:handoutMasterIdLst>
    <p:handoutMasterId r:id="rId17"/>
  </p:handoutMasterIdLst>
  <p:sldIdLst>
    <p:sldId id="347" r:id="rId5"/>
    <p:sldId id="351" r:id="rId6"/>
    <p:sldId id="352" r:id="rId7"/>
    <p:sldId id="353" r:id="rId8"/>
    <p:sldId id="354" r:id="rId9"/>
    <p:sldId id="355" r:id="rId10"/>
    <p:sldId id="356" r:id="rId11"/>
    <p:sldId id="357" r:id="rId12"/>
    <p:sldId id="358" r:id="rId13"/>
    <p:sldId id="359" r:id="rId14"/>
    <p:sldId id="360" r:id="rId15"/>
  </p:sldIdLst>
  <p:sldSz cx="9906000" cy="6858000" type="A4"/>
  <p:notesSz cx="9926638" cy="6797675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3F5"/>
    <a:srgbClr val="E7F1FA"/>
    <a:srgbClr val="FFFFCC"/>
    <a:srgbClr val="DC6A24"/>
    <a:srgbClr val="40B87A"/>
    <a:srgbClr val="67ADE2"/>
    <a:srgbClr val="E5F3E9"/>
    <a:srgbClr val="D4EBDB"/>
    <a:srgbClr val="E8EDF5"/>
    <a:srgbClr val="CDD9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5" autoAdjust="0"/>
    <p:restoredTop sz="95397" autoAdjust="0"/>
  </p:normalViewPr>
  <p:slideViewPr>
    <p:cSldViewPr snapToGrid="0">
      <p:cViewPr varScale="1">
        <p:scale>
          <a:sx n="108" d="100"/>
          <a:sy n="108" d="100"/>
        </p:scale>
        <p:origin x="408" y="7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15"/>
    </p:cViewPr>
  </p:sorterViewPr>
  <p:notesViewPr>
    <p:cSldViewPr snapToGrid="0">
      <p:cViewPr varScale="1">
        <p:scale>
          <a:sx n="93" d="100"/>
          <a:sy n="93" d="100"/>
        </p:scale>
        <p:origin x="1353" y="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______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ja-JP" altLang="en-US" sz="1200" b="0" i="0" baseline="0" dirty="0"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採択</a:t>
            </a:r>
            <a:r>
              <a:rPr lang="ja-JP" altLang="ja-JP" sz="1200" b="0" i="0" baseline="0" dirty="0"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金額別件数</a:t>
            </a:r>
            <a:endParaRPr lang="ja-JP" altLang="ja-JP" sz="1200" dirty="0">
              <a:effectLst/>
              <a:latin typeface="meiryo" panose="020B0604030504040204" pitchFamily="50" charset="-128"/>
              <a:ea typeface="meiryo" panose="020B0604030504040204" pitchFamily="50" charset="-128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第1回採択者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Sheet2!$A$14:$A$21</c:f>
              <c:strCache>
                <c:ptCount val="8"/>
                <c:pt idx="0">
                  <c:v>100~500万円</c:v>
                </c:pt>
                <c:pt idx="1">
                  <c:v>501~1,000万円</c:v>
                </c:pt>
                <c:pt idx="2">
                  <c:v>1,001~1,500万円</c:v>
                </c:pt>
                <c:pt idx="3">
                  <c:v>1,501~3,000万円</c:v>
                </c:pt>
                <c:pt idx="4">
                  <c:v>3,001~4,500万円</c:v>
                </c:pt>
                <c:pt idx="5">
                  <c:v>4,501~6,000万円</c:v>
                </c:pt>
                <c:pt idx="6">
                  <c:v>6,001万円~1億円</c:v>
                </c:pt>
                <c:pt idx="7">
                  <c:v>1億1円～</c:v>
                </c:pt>
              </c:strCache>
            </c:strRef>
          </c:cat>
          <c:val>
            <c:numRef>
              <c:f>Sheet2!$B$14:$B$21</c:f>
              <c:numCache>
                <c:formatCode>#,##0_ </c:formatCode>
                <c:ptCount val="8"/>
                <c:pt idx="0">
                  <c:v>1523.04</c:v>
                </c:pt>
                <c:pt idx="1">
                  <c:v>1202.3999999999999</c:v>
                </c:pt>
                <c:pt idx="2">
                  <c:v>961.92</c:v>
                </c:pt>
                <c:pt idx="3">
                  <c:v>1362.72</c:v>
                </c:pt>
                <c:pt idx="4">
                  <c:v>721.43999999999994</c:v>
                </c:pt>
                <c:pt idx="5">
                  <c:v>2164.3200000000002</c:v>
                </c:pt>
                <c:pt idx="6">
                  <c:v>80.16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D1-4520-A564-3477501FB9B6}"/>
            </c:ext>
          </c:extLst>
        </c:ser>
        <c:ser>
          <c:idx val="1"/>
          <c:order val="1"/>
          <c:tx>
            <c:strRef>
              <c:f>Sheet2!$C$1</c:f>
              <c:strCache>
                <c:ptCount val="1"/>
                <c:pt idx="0">
                  <c:v>第2回採択者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Sheet2!$A$14:$A$21</c:f>
              <c:strCache>
                <c:ptCount val="8"/>
                <c:pt idx="0">
                  <c:v>100~500万円</c:v>
                </c:pt>
                <c:pt idx="1">
                  <c:v>501~1,000万円</c:v>
                </c:pt>
                <c:pt idx="2">
                  <c:v>1,001~1,500万円</c:v>
                </c:pt>
                <c:pt idx="3">
                  <c:v>1,501~3,000万円</c:v>
                </c:pt>
                <c:pt idx="4">
                  <c:v>3,001~4,500万円</c:v>
                </c:pt>
                <c:pt idx="5">
                  <c:v>4,501~6,000万円</c:v>
                </c:pt>
                <c:pt idx="6">
                  <c:v>6,001万円~1億円</c:v>
                </c:pt>
                <c:pt idx="7">
                  <c:v>1億1円～</c:v>
                </c:pt>
              </c:strCache>
            </c:strRef>
          </c:cat>
          <c:val>
            <c:numRef>
              <c:f>Sheet2!$C$14:$C$21</c:f>
              <c:numCache>
                <c:formatCode>#,##0_ </c:formatCode>
                <c:ptCount val="8"/>
                <c:pt idx="0">
                  <c:v>2221.9679999999998</c:v>
                </c:pt>
                <c:pt idx="1">
                  <c:v>1559.1120000000001</c:v>
                </c:pt>
                <c:pt idx="2">
                  <c:v>1017.624</c:v>
                </c:pt>
                <c:pt idx="3">
                  <c:v>1689.816</c:v>
                </c:pt>
                <c:pt idx="4">
                  <c:v>849.57600000000002</c:v>
                </c:pt>
                <c:pt idx="5">
                  <c:v>1960.56</c:v>
                </c:pt>
                <c:pt idx="6">
                  <c:v>28.007999999999999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1D1-4520-A564-3477501FB9B6}"/>
            </c:ext>
          </c:extLst>
        </c:ser>
        <c:ser>
          <c:idx val="2"/>
          <c:order val="2"/>
          <c:tx>
            <c:strRef>
              <c:f>Sheet2!$D$1</c:f>
              <c:strCache>
                <c:ptCount val="1"/>
                <c:pt idx="0">
                  <c:v>第3回採択者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Sheet2!$A$14:$A$21</c:f>
              <c:strCache>
                <c:ptCount val="8"/>
                <c:pt idx="0">
                  <c:v>100~500万円</c:v>
                </c:pt>
                <c:pt idx="1">
                  <c:v>501~1,000万円</c:v>
                </c:pt>
                <c:pt idx="2">
                  <c:v>1,001~1,500万円</c:v>
                </c:pt>
                <c:pt idx="3">
                  <c:v>1,501~3,000万円</c:v>
                </c:pt>
                <c:pt idx="4">
                  <c:v>3,001~4,500万円</c:v>
                </c:pt>
                <c:pt idx="5">
                  <c:v>4,501~6,000万円</c:v>
                </c:pt>
                <c:pt idx="6">
                  <c:v>6,001万円~1億円</c:v>
                </c:pt>
                <c:pt idx="7">
                  <c:v>1億1円～</c:v>
                </c:pt>
              </c:strCache>
            </c:strRef>
          </c:cat>
          <c:val>
            <c:numRef>
              <c:f>Sheet2!$D$14:$D$21</c:f>
              <c:numCache>
                <c:formatCode>#,##0_ </c:formatCode>
                <c:ptCount val="8"/>
                <c:pt idx="0">
                  <c:v>1804.2</c:v>
                </c:pt>
                <c:pt idx="1">
                  <c:v>1443.3600000000001</c:v>
                </c:pt>
                <c:pt idx="2">
                  <c:v>992.31000000000006</c:v>
                </c:pt>
                <c:pt idx="3">
                  <c:v>1804.2</c:v>
                </c:pt>
                <c:pt idx="4">
                  <c:v>1713.99</c:v>
                </c:pt>
                <c:pt idx="5">
                  <c:v>811.89</c:v>
                </c:pt>
                <c:pt idx="6">
                  <c:v>451.05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1D1-4520-A564-3477501FB9B6}"/>
            </c:ext>
          </c:extLst>
        </c:ser>
        <c:ser>
          <c:idx val="3"/>
          <c:order val="3"/>
          <c:tx>
            <c:strRef>
              <c:f>Sheet2!$E$1</c:f>
              <c:strCache>
                <c:ptCount val="1"/>
                <c:pt idx="0">
                  <c:v>第4回採択者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Sheet2!$A$14:$A$21</c:f>
              <c:strCache>
                <c:ptCount val="8"/>
                <c:pt idx="0">
                  <c:v>100~500万円</c:v>
                </c:pt>
                <c:pt idx="1">
                  <c:v>501~1,000万円</c:v>
                </c:pt>
                <c:pt idx="2">
                  <c:v>1,001~1,500万円</c:v>
                </c:pt>
                <c:pt idx="3">
                  <c:v>1,501~3,000万円</c:v>
                </c:pt>
                <c:pt idx="4">
                  <c:v>3,001~4,500万円</c:v>
                </c:pt>
                <c:pt idx="5">
                  <c:v>4,501~6,000万円</c:v>
                </c:pt>
                <c:pt idx="6">
                  <c:v>6,001万円~1億円</c:v>
                </c:pt>
                <c:pt idx="7">
                  <c:v>1億1円～</c:v>
                </c:pt>
              </c:strCache>
            </c:strRef>
          </c:cat>
          <c:val>
            <c:numRef>
              <c:f>Sheet2!$E$14:$E$21</c:f>
              <c:numCache>
                <c:formatCode>#,##0_ </c:formatCode>
                <c:ptCount val="8"/>
                <c:pt idx="0">
                  <c:v>1673.9</c:v>
                </c:pt>
                <c:pt idx="1">
                  <c:v>1321.5</c:v>
                </c:pt>
                <c:pt idx="2">
                  <c:v>881</c:v>
                </c:pt>
                <c:pt idx="3">
                  <c:v>1938.2</c:v>
                </c:pt>
                <c:pt idx="4">
                  <c:v>1673.9</c:v>
                </c:pt>
                <c:pt idx="5">
                  <c:v>881</c:v>
                </c:pt>
                <c:pt idx="6">
                  <c:v>440.5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1D1-4520-A564-3477501FB9B6}"/>
            </c:ext>
          </c:extLst>
        </c:ser>
        <c:ser>
          <c:idx val="4"/>
          <c:order val="4"/>
          <c:tx>
            <c:strRef>
              <c:f>Sheet2!$F$1</c:f>
              <c:strCache>
                <c:ptCount val="1"/>
                <c:pt idx="0">
                  <c:v>第5回採択者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Sheet2!$A$14:$A$21</c:f>
              <c:strCache>
                <c:ptCount val="8"/>
                <c:pt idx="0">
                  <c:v>100~500万円</c:v>
                </c:pt>
                <c:pt idx="1">
                  <c:v>501~1,000万円</c:v>
                </c:pt>
                <c:pt idx="2">
                  <c:v>1,001~1,500万円</c:v>
                </c:pt>
                <c:pt idx="3">
                  <c:v>1,501~3,000万円</c:v>
                </c:pt>
                <c:pt idx="4">
                  <c:v>3,001~4,500万円</c:v>
                </c:pt>
                <c:pt idx="5">
                  <c:v>4,501~6,000万円</c:v>
                </c:pt>
                <c:pt idx="6">
                  <c:v>6,001万円~1億円</c:v>
                </c:pt>
                <c:pt idx="7">
                  <c:v>1億1円～</c:v>
                </c:pt>
              </c:strCache>
            </c:strRef>
          </c:cat>
          <c:val>
            <c:numRef>
              <c:f>Sheet2!$F$14:$F$21</c:f>
              <c:numCache>
                <c:formatCode>#,##0_ </c:formatCode>
                <c:ptCount val="8"/>
                <c:pt idx="0">
                  <c:v>1747.26</c:v>
                </c:pt>
                <c:pt idx="1">
                  <c:v>1456.05</c:v>
                </c:pt>
                <c:pt idx="2">
                  <c:v>970.7</c:v>
                </c:pt>
                <c:pt idx="3">
                  <c:v>2135.54</c:v>
                </c:pt>
                <c:pt idx="4">
                  <c:v>2135.54</c:v>
                </c:pt>
                <c:pt idx="5">
                  <c:v>873.63</c:v>
                </c:pt>
                <c:pt idx="6">
                  <c:v>388.28000000000003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1D1-4520-A564-3477501FB9B6}"/>
            </c:ext>
          </c:extLst>
        </c:ser>
        <c:ser>
          <c:idx val="5"/>
          <c:order val="5"/>
          <c:tx>
            <c:strRef>
              <c:f>Sheet2!$G$1</c:f>
              <c:strCache>
                <c:ptCount val="1"/>
                <c:pt idx="0">
                  <c:v>第6回採択者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Sheet2!$A$14:$A$21</c:f>
              <c:strCache>
                <c:ptCount val="8"/>
                <c:pt idx="0">
                  <c:v>100~500万円</c:v>
                </c:pt>
                <c:pt idx="1">
                  <c:v>501~1,000万円</c:v>
                </c:pt>
                <c:pt idx="2">
                  <c:v>1,001~1,500万円</c:v>
                </c:pt>
                <c:pt idx="3">
                  <c:v>1,501~3,000万円</c:v>
                </c:pt>
                <c:pt idx="4">
                  <c:v>3,001~4,500万円</c:v>
                </c:pt>
                <c:pt idx="5">
                  <c:v>4,501~6,000万円</c:v>
                </c:pt>
                <c:pt idx="6">
                  <c:v>6,001万円~1億円</c:v>
                </c:pt>
                <c:pt idx="7">
                  <c:v>1億1円～</c:v>
                </c:pt>
              </c:strCache>
            </c:strRef>
          </c:cat>
          <c:val>
            <c:numRef>
              <c:f>Sheet2!$G$14:$G$21</c:f>
              <c:numCache>
                <c:formatCode>#,##0_ </c:formatCode>
                <c:ptCount val="8"/>
                <c:pt idx="0">
                  <c:v>1292.9934000000001</c:v>
                </c:pt>
                <c:pt idx="1">
                  <c:v>1228.5738000000001</c:v>
                </c:pt>
                <c:pt idx="2">
                  <c:v>861.2287</c:v>
                </c:pt>
                <c:pt idx="3">
                  <c:v>2910.3854999999999</c:v>
                </c:pt>
                <c:pt idx="4">
                  <c:v>781.47109999999998</c:v>
                </c:pt>
                <c:pt idx="5">
                  <c:v>298.32409999999999</c:v>
                </c:pt>
                <c:pt idx="6">
                  <c:v>292.95580000000001</c:v>
                </c:pt>
                <c:pt idx="7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1D1-4520-A564-3477501FB9B6}"/>
            </c:ext>
          </c:extLst>
        </c:ser>
        <c:ser>
          <c:idx val="6"/>
          <c:order val="6"/>
          <c:tx>
            <c:strRef>
              <c:f>Sheet2!$H$1</c:f>
              <c:strCache>
                <c:ptCount val="1"/>
                <c:pt idx="0">
                  <c:v>第7回採択者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Sheet2!$A$14:$A$21</c:f>
              <c:strCache>
                <c:ptCount val="8"/>
                <c:pt idx="0">
                  <c:v>100~500万円</c:v>
                </c:pt>
                <c:pt idx="1">
                  <c:v>501~1,000万円</c:v>
                </c:pt>
                <c:pt idx="2">
                  <c:v>1,001~1,500万円</c:v>
                </c:pt>
                <c:pt idx="3">
                  <c:v>1,501~3,000万円</c:v>
                </c:pt>
                <c:pt idx="4">
                  <c:v>3,001~4,500万円</c:v>
                </c:pt>
                <c:pt idx="5">
                  <c:v>4,501~6,000万円</c:v>
                </c:pt>
                <c:pt idx="6">
                  <c:v>6,001万円~1億円</c:v>
                </c:pt>
                <c:pt idx="7">
                  <c:v>1億1円～</c:v>
                </c:pt>
              </c:strCache>
            </c:strRef>
          </c:cat>
          <c:val>
            <c:numRef>
              <c:f>Sheet2!$H$14:$H$21</c:f>
              <c:numCache>
                <c:formatCode>#,##0_);[Red]\(#,##0\)</c:formatCode>
                <c:ptCount val="8"/>
                <c:pt idx="0">
                  <c:v>1065.712</c:v>
                </c:pt>
                <c:pt idx="1">
                  <c:v>1426.6290000000001</c:v>
                </c:pt>
                <c:pt idx="2">
                  <c:v>875.18500000000006</c:v>
                </c:pt>
                <c:pt idx="3">
                  <c:v>3070.8924999999999</c:v>
                </c:pt>
                <c:pt idx="4">
                  <c:v>701.697</c:v>
                </c:pt>
                <c:pt idx="5">
                  <c:v>298.95699999999999</c:v>
                </c:pt>
                <c:pt idx="6">
                  <c:v>304.37850000000003</c:v>
                </c:pt>
                <c:pt idx="7">
                  <c:v>0.77450000000000008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1D1-4520-A564-3477501FB9B6}"/>
            </c:ext>
          </c:extLst>
        </c:ser>
        <c:ser>
          <c:idx val="7"/>
          <c:order val="7"/>
          <c:tx>
            <c:strRef>
              <c:f>Sheet2!$I$1</c:f>
              <c:strCache>
                <c:ptCount val="1"/>
                <c:pt idx="0">
                  <c:v>第8回採択者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8.2340030178377471E-3"/>
                  <c:y val="-1.20321324254599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41D1-4520-A564-3477501FB9B6}"/>
                </c:ext>
              </c:extLst>
            </c:dLbl>
            <c:dLbl>
              <c:idx val="1"/>
              <c:layout>
                <c:manualLayout>
                  <c:x val="9.606336854143986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41D1-4520-A564-3477501FB9B6}"/>
                </c:ext>
              </c:extLst>
            </c:dLbl>
            <c:dLbl>
              <c:idx val="3"/>
              <c:layout>
                <c:manualLayout>
                  <c:x val="2.744667672612572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41D1-4520-A564-3477501FB9B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Sheet2!$A$14:$A$21</c:f>
              <c:strCache>
                <c:ptCount val="8"/>
                <c:pt idx="0">
                  <c:v>100~500万円</c:v>
                </c:pt>
                <c:pt idx="1">
                  <c:v>501~1,000万円</c:v>
                </c:pt>
                <c:pt idx="2">
                  <c:v>1,001~1,500万円</c:v>
                </c:pt>
                <c:pt idx="3">
                  <c:v>1,501~3,000万円</c:v>
                </c:pt>
                <c:pt idx="4">
                  <c:v>3,001~4,500万円</c:v>
                </c:pt>
                <c:pt idx="5">
                  <c:v>4,501~6,000万円</c:v>
                </c:pt>
                <c:pt idx="6">
                  <c:v>6,001万円~1億円</c:v>
                </c:pt>
                <c:pt idx="7">
                  <c:v>1億1円～</c:v>
                </c:pt>
              </c:strCache>
            </c:strRef>
          </c:cat>
          <c:val>
            <c:numRef>
              <c:f>Sheet2!$I$14:$I$21</c:f>
              <c:numCache>
                <c:formatCode>#,##0_ </c:formatCode>
                <c:ptCount val="8"/>
                <c:pt idx="0">
                  <c:v>721.7808</c:v>
                </c:pt>
                <c:pt idx="1">
                  <c:v>1242.1343999999999</c:v>
                </c:pt>
                <c:pt idx="2">
                  <c:v>752.12400000000002</c:v>
                </c:pt>
                <c:pt idx="3">
                  <c:v>2570.7791999999999</c:v>
                </c:pt>
                <c:pt idx="4">
                  <c:v>652.05600000000004</c:v>
                </c:pt>
                <c:pt idx="5">
                  <c:v>273.08879999999999</c:v>
                </c:pt>
                <c:pt idx="6">
                  <c:v>241.45440000000002</c:v>
                </c:pt>
                <c:pt idx="7">
                  <c:v>1.9367999999999999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1D1-4520-A564-3477501FB9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76712000"/>
        <c:axId val="476706176"/>
      </c:barChart>
      <c:catAx>
        <c:axId val="476712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eiryo" panose="020B0604030504040204" pitchFamily="50" charset="-128"/>
                <a:ea typeface="meiryo" panose="020B0604030504040204" pitchFamily="50" charset="-128"/>
                <a:cs typeface="+mn-cs"/>
              </a:defRPr>
            </a:pPr>
            <a:endParaRPr lang="ja-JP"/>
          </a:p>
        </c:txPr>
        <c:crossAx val="476706176"/>
        <c:crosses val="autoZero"/>
        <c:auto val="1"/>
        <c:lblAlgn val="ctr"/>
        <c:lblOffset val="100"/>
        <c:noMultiLvlLbl val="0"/>
      </c:catAx>
      <c:valAx>
        <c:axId val="476706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476712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eiryo" panose="020B0604030504040204" pitchFamily="50" charset="-128"/>
              <a:ea typeface="meiryo" panose="020B0604030504040204" pitchFamily="50" charset="-128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ja-JP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6456219"/>
            <a:ext cx="4301543" cy="3414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623373" y="6456219"/>
            <a:ext cx="4301543" cy="3414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AC421C-7B63-4DC3-BF31-E50D948B7DD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6" name="ヘッダー プレースホルダー 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858591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01543" cy="3414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623373" y="1"/>
            <a:ext cx="4301543" cy="3414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8898F8-8A1D-439B-9692-2AC0B4D21FA4}" type="datetimeFigureOut">
              <a:rPr kumimoji="1" lang="ja-JP" altLang="en-US" smtClean="0"/>
              <a:t>2023/6/12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308350" y="850900"/>
            <a:ext cx="3309938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92665" y="3271383"/>
            <a:ext cx="7941310" cy="267658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6456219"/>
            <a:ext cx="4301543" cy="3414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623373" y="6456219"/>
            <a:ext cx="4301543" cy="3414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DDC2E4-E8D8-409E-AA19-4DD0143914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008004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308350" y="850900"/>
            <a:ext cx="3309938" cy="229235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DC2E4-E8D8-409E-AA19-4DD0143914C9}" type="slidenum">
              <a:rPr kumimoji="1" lang="ja-JP" altLang="en-US" smtClean="0"/>
              <a:t>1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17561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DDC2E4-E8D8-409E-AA19-4DD0143914C9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4984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2559801" y="2859576"/>
            <a:ext cx="7294419" cy="1058210"/>
          </a:xfrm>
        </p:spPr>
        <p:txBody>
          <a:bodyPr anchor="b">
            <a:noAutofit/>
          </a:bodyPr>
          <a:lstStyle>
            <a:lvl1pPr algn="r">
              <a:lnSpc>
                <a:spcPct val="85000"/>
              </a:lnSpc>
              <a:defRPr sz="3900" spc="-4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r>
              <a:rPr lang="ja-JP" altLang="en-US" dirty="0" smtClean="0"/>
              <a:t>マスター タイトル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684020" y="4089857"/>
            <a:ext cx="8172450" cy="1143000"/>
          </a:xfrm>
        </p:spPr>
        <p:txBody>
          <a:bodyPr lIns="91440" rIns="91440">
            <a:normAutofit/>
          </a:bodyPr>
          <a:lstStyle>
            <a:lvl1pPr marL="0" indent="0" algn="r">
              <a:buNone/>
              <a:defRPr sz="1950" cap="all" spc="163" baseline="0">
                <a:solidFill>
                  <a:schemeClr val="tx2"/>
                </a:solidFill>
                <a:latin typeface="+mj-lt"/>
              </a:defRPr>
            </a:lvl1pPr>
            <a:lvl2pPr marL="371433" indent="0" algn="ctr">
              <a:buNone/>
              <a:defRPr sz="1950"/>
            </a:lvl2pPr>
            <a:lvl3pPr marL="742865" indent="0" algn="ctr">
              <a:buNone/>
              <a:defRPr sz="1950"/>
            </a:lvl3pPr>
            <a:lvl4pPr marL="1114297" indent="0" algn="ctr">
              <a:buNone/>
              <a:defRPr sz="1625"/>
            </a:lvl4pPr>
            <a:lvl5pPr marL="1485729" indent="0" algn="ctr">
              <a:buNone/>
              <a:defRPr sz="1625"/>
            </a:lvl5pPr>
            <a:lvl6pPr marL="1857162" indent="0" algn="ctr">
              <a:buNone/>
              <a:defRPr sz="1625"/>
            </a:lvl6pPr>
            <a:lvl7pPr marL="2228594" indent="0" algn="ctr">
              <a:buNone/>
              <a:defRPr sz="1625"/>
            </a:lvl7pPr>
            <a:lvl8pPr marL="2600026" indent="0" algn="ctr">
              <a:buNone/>
              <a:defRPr sz="1625"/>
            </a:lvl8pPr>
            <a:lvl9pPr marL="2971459" indent="0" algn="ctr">
              <a:buNone/>
              <a:defRPr sz="1625"/>
            </a:lvl9pPr>
          </a:lstStyle>
          <a:p>
            <a:r>
              <a:rPr lang="ja-JP" altLang="en-US" dirty="0" smtClean="0"/>
              <a:t>マスター サブタイトル</a:t>
            </a:r>
            <a:endParaRPr lang="en-US" dirty="0"/>
          </a:p>
        </p:txBody>
      </p:sp>
      <p:sp>
        <p:nvSpPr>
          <p:cNvPr id="7" name="フッター プレースホルダー 3"/>
          <p:cNvSpPr>
            <a:spLocks noGrp="1"/>
          </p:cNvSpPr>
          <p:nvPr>
            <p:ph type="ftr" sz="quarter" idx="3"/>
          </p:nvPr>
        </p:nvSpPr>
        <p:spPr>
          <a:xfrm>
            <a:off x="7247262" y="6616933"/>
            <a:ext cx="2609801" cy="216131"/>
          </a:xfrm>
          <a:prstGeom prst="rect">
            <a:avLst/>
          </a:prstGeom>
        </p:spPr>
        <p:txBody>
          <a:bodyPr/>
          <a:lstStyle>
            <a:lvl1pPr>
              <a:defRPr sz="975">
                <a:solidFill>
                  <a:schemeClr val="bg1"/>
                </a:solidFill>
                <a:latin typeface="+mj-lt"/>
              </a:defRPr>
            </a:lvl1pPr>
          </a:lstStyle>
          <a:p>
            <a:pPr algn="r">
              <a:defRPr/>
            </a:pP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95994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1" y="739832"/>
            <a:ext cx="8172450" cy="648394"/>
          </a:xfrm>
        </p:spPr>
        <p:txBody>
          <a:bodyPr/>
          <a:lstStyle>
            <a:lvl1pPr marL="0"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9180" y="2169931"/>
            <a:ext cx="8172450" cy="402336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3"/>
          </p:nvPr>
        </p:nvSpPr>
        <p:spPr>
          <a:xfrm>
            <a:off x="7247262" y="6616933"/>
            <a:ext cx="2609801" cy="216131"/>
          </a:xfrm>
          <a:prstGeom prst="rect">
            <a:avLst/>
          </a:prstGeom>
        </p:spPr>
        <p:txBody>
          <a:bodyPr/>
          <a:lstStyle>
            <a:lvl1pPr>
              <a:defRPr sz="975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7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1644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1" y="739832"/>
            <a:ext cx="8172450" cy="648394"/>
          </a:xfrm>
        </p:spPr>
        <p:txBody>
          <a:bodyPr/>
          <a:lstStyle>
            <a:lvl1pPr marL="0"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9180" y="2169931"/>
            <a:ext cx="8172450" cy="402336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3"/>
          </p:nvPr>
        </p:nvSpPr>
        <p:spPr>
          <a:xfrm>
            <a:off x="7247262" y="6616933"/>
            <a:ext cx="2609801" cy="216131"/>
          </a:xfrm>
          <a:prstGeom prst="rect">
            <a:avLst/>
          </a:prstGeom>
        </p:spPr>
        <p:txBody>
          <a:bodyPr/>
          <a:lstStyle>
            <a:lvl1pPr>
              <a:defRPr sz="975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7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76719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5C45D6-56E3-49F8-9470-63328B99178D}" type="slidenum">
              <a: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8224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セクション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16156" y="3927600"/>
            <a:ext cx="6489845" cy="258750"/>
          </a:xfrm>
          <a:prstGeom prst="rect">
            <a:avLst/>
          </a:prstGeom>
        </p:spPr>
      </p:pic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43496" y="3439574"/>
            <a:ext cx="8172450" cy="544481"/>
          </a:xfrm>
        </p:spPr>
        <p:txBody>
          <a:bodyPr lIns="91440" rIns="91440" anchor="ctr" anchorCtr="0">
            <a:normAutofit/>
          </a:bodyPr>
          <a:lstStyle>
            <a:lvl1pPr marL="0" indent="0" algn="r">
              <a:buNone/>
              <a:defRPr sz="1950" cap="all" spc="163" baseline="0">
                <a:solidFill>
                  <a:schemeClr val="tx2"/>
                </a:solidFill>
                <a:latin typeface="+mj-lt"/>
              </a:defRPr>
            </a:lvl1pPr>
            <a:lvl2pPr marL="371433" indent="0" algn="ctr">
              <a:buNone/>
              <a:defRPr sz="1950"/>
            </a:lvl2pPr>
            <a:lvl3pPr marL="742865" indent="0" algn="ctr">
              <a:buNone/>
              <a:defRPr sz="1950"/>
            </a:lvl3pPr>
            <a:lvl4pPr marL="1114297" indent="0" algn="ctr">
              <a:buNone/>
              <a:defRPr sz="1625"/>
            </a:lvl4pPr>
            <a:lvl5pPr marL="1485729" indent="0" algn="ctr">
              <a:buNone/>
              <a:defRPr sz="1625"/>
            </a:lvl5pPr>
            <a:lvl6pPr marL="1857162" indent="0" algn="ctr">
              <a:buNone/>
              <a:defRPr sz="1625"/>
            </a:lvl6pPr>
            <a:lvl7pPr marL="2228594" indent="0" algn="ctr">
              <a:buNone/>
              <a:defRPr sz="1625"/>
            </a:lvl7pPr>
            <a:lvl8pPr marL="2600026" indent="0" algn="ctr">
              <a:buNone/>
              <a:defRPr sz="1625"/>
            </a:lvl8pPr>
            <a:lvl9pPr marL="2971459" indent="0" algn="ctr">
              <a:buNone/>
              <a:defRPr sz="1625"/>
            </a:lvl9pPr>
          </a:lstStyle>
          <a:p>
            <a:r>
              <a:rPr lang="ja-JP" altLang="en-US" dirty="0" smtClean="0"/>
              <a:t>セクション間タイトル</a:t>
            </a:r>
            <a:endParaRPr lang="en-US" dirty="0"/>
          </a:p>
        </p:txBody>
      </p:sp>
      <p:sp>
        <p:nvSpPr>
          <p:cNvPr id="5" name="フッター プレースホルダー 3"/>
          <p:cNvSpPr>
            <a:spLocks noGrp="1"/>
          </p:cNvSpPr>
          <p:nvPr>
            <p:ph type="ftr" sz="quarter" idx="3"/>
          </p:nvPr>
        </p:nvSpPr>
        <p:spPr>
          <a:xfrm>
            <a:off x="7247262" y="6616933"/>
            <a:ext cx="2609801" cy="216131"/>
          </a:xfrm>
          <a:prstGeom prst="rect">
            <a:avLst/>
          </a:prstGeom>
        </p:spPr>
        <p:txBody>
          <a:bodyPr/>
          <a:lstStyle>
            <a:lvl1pPr>
              <a:defRPr sz="975">
                <a:solidFill>
                  <a:schemeClr val="bg1"/>
                </a:solidFill>
              </a:defRPr>
            </a:lvl1pPr>
          </a:lstStyle>
          <a:p>
            <a:pPr algn="r">
              <a:defRPr/>
            </a:pP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53353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1" y="739832"/>
            <a:ext cx="8172450" cy="648394"/>
          </a:xfrm>
        </p:spPr>
        <p:txBody>
          <a:bodyPr/>
          <a:lstStyle>
            <a:lvl1pPr marL="0">
              <a:defRPr/>
            </a:lvl1pPr>
          </a:lstStyle>
          <a:p>
            <a:r>
              <a:rPr lang="ja-JP" altLang="en-US" dirty="0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9180" y="2169931"/>
            <a:ext cx="8172450" cy="402336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3"/>
          </p:nvPr>
        </p:nvSpPr>
        <p:spPr>
          <a:xfrm>
            <a:off x="7247262" y="6616933"/>
            <a:ext cx="2609801" cy="216131"/>
          </a:xfrm>
          <a:prstGeom prst="rect">
            <a:avLst/>
          </a:prstGeom>
        </p:spPr>
        <p:txBody>
          <a:bodyPr/>
          <a:lstStyle>
            <a:lvl1pPr>
              <a:defRPr sz="975">
                <a:solidFill>
                  <a:schemeClr val="bg1"/>
                </a:solidFill>
              </a:defRPr>
            </a:lvl1pPr>
          </a:lstStyle>
          <a:p>
            <a:pPr algn="r">
              <a:defRPr/>
            </a:pP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09149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91541" y="286607"/>
            <a:ext cx="8172450" cy="1450757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1539" y="1845734"/>
            <a:ext cx="4011930" cy="402336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52060" y="1845735"/>
            <a:ext cx="4011930" cy="402336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91542" y="6459788"/>
            <a:ext cx="200872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995026" y="6459788"/>
            <a:ext cx="3918528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endParaRPr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4125" y="6459788"/>
            <a:ext cx="106602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C9F79A0-E544-46CF-9446-2BEAD055EBB4}" type="slidenum">
              <a:rPr lang="ja-JP" altLang="en-US" smtClean="0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93491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91541" y="286607"/>
            <a:ext cx="8172450" cy="1450757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540" y="1846052"/>
            <a:ext cx="401193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625" b="0" cap="all" baseline="0">
                <a:solidFill>
                  <a:schemeClr val="tx2"/>
                </a:solidFill>
              </a:defRPr>
            </a:lvl1pPr>
            <a:lvl2pPr marL="371433" indent="0">
              <a:buNone/>
              <a:defRPr sz="1625" b="1"/>
            </a:lvl2pPr>
            <a:lvl3pPr marL="742865" indent="0">
              <a:buNone/>
              <a:defRPr sz="1462" b="1"/>
            </a:lvl3pPr>
            <a:lvl4pPr marL="1114297" indent="0">
              <a:buNone/>
              <a:defRPr sz="1300" b="1"/>
            </a:lvl4pPr>
            <a:lvl5pPr marL="1485729" indent="0">
              <a:buNone/>
              <a:defRPr sz="1300" b="1"/>
            </a:lvl5pPr>
            <a:lvl6pPr marL="1857162" indent="0">
              <a:buNone/>
              <a:defRPr sz="1300" b="1"/>
            </a:lvl6pPr>
            <a:lvl7pPr marL="2228594" indent="0">
              <a:buNone/>
              <a:defRPr sz="1300" b="1"/>
            </a:lvl7pPr>
            <a:lvl8pPr marL="2600026" indent="0">
              <a:buNone/>
              <a:defRPr sz="1300" b="1"/>
            </a:lvl8pPr>
            <a:lvl9pPr marL="2971459" indent="0">
              <a:buNone/>
              <a:defRPr sz="13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1540" y="2582334"/>
            <a:ext cx="4011930" cy="33782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52060" y="1846052"/>
            <a:ext cx="401193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625" b="0" cap="all" baseline="0">
                <a:solidFill>
                  <a:schemeClr val="tx2"/>
                </a:solidFill>
              </a:defRPr>
            </a:lvl1pPr>
            <a:lvl2pPr marL="371433" indent="0">
              <a:buNone/>
              <a:defRPr sz="1625" b="1"/>
            </a:lvl2pPr>
            <a:lvl3pPr marL="742865" indent="0">
              <a:buNone/>
              <a:defRPr sz="1462" b="1"/>
            </a:lvl3pPr>
            <a:lvl4pPr marL="1114297" indent="0">
              <a:buNone/>
              <a:defRPr sz="1300" b="1"/>
            </a:lvl4pPr>
            <a:lvl5pPr marL="1485729" indent="0">
              <a:buNone/>
              <a:defRPr sz="1300" b="1"/>
            </a:lvl5pPr>
            <a:lvl6pPr marL="1857162" indent="0">
              <a:buNone/>
              <a:defRPr sz="1300" b="1"/>
            </a:lvl6pPr>
            <a:lvl7pPr marL="2228594" indent="0">
              <a:buNone/>
              <a:defRPr sz="1300" b="1"/>
            </a:lvl7pPr>
            <a:lvl8pPr marL="2600026" indent="0">
              <a:buNone/>
              <a:defRPr sz="1300" b="1"/>
            </a:lvl8pPr>
            <a:lvl9pPr marL="2971459" indent="0">
              <a:buNone/>
              <a:defRPr sz="13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52060" y="2582334"/>
            <a:ext cx="4011930" cy="33782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248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895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スライド２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マスター タイトルの書式設定</a:t>
            </a:r>
            <a:endParaRPr lang="ja-JP" altLang="en-US" dirty="0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4721690" y="6442610"/>
            <a:ext cx="462624" cy="219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DBBE9BF-34AA-43ED-83B3-6D65F2278CC8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  <p:sp>
        <p:nvSpPr>
          <p:cNvPr id="16" name="コンテンツ プレースホルダ 2"/>
          <p:cNvSpPr>
            <a:spLocks noGrp="1"/>
          </p:cNvSpPr>
          <p:nvPr>
            <p:ph idx="14"/>
          </p:nvPr>
        </p:nvSpPr>
        <p:spPr>
          <a:xfrm>
            <a:off x="818541" y="2826344"/>
            <a:ext cx="8007348" cy="123016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none"/>
        </p:style>
        <p:txBody>
          <a:bodyPr/>
          <a:lstStyle/>
          <a:p>
            <a:pPr lvl="0"/>
            <a:r>
              <a:rPr lang="ja-JP" altLang="en-US" dirty="0" smtClean="0"/>
              <a:t>マスター テキストの書式設定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51257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スライド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/>
          <p:cNvSpPr/>
          <p:nvPr userDrawn="1"/>
        </p:nvSpPr>
        <p:spPr>
          <a:xfrm>
            <a:off x="90692" y="4687503"/>
            <a:ext cx="9716248" cy="20742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4721690" y="6442610"/>
            <a:ext cx="462624" cy="219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DBBE9BF-34AA-43ED-83B3-6D65F2278CC8}" type="slidenum">
              <a:rPr lang="ja-JP" altLang="en-US" smtClean="0"/>
              <a:pPr>
                <a:defRPr/>
              </a:pPr>
              <a:t>‹#›</a:t>
            </a:fld>
            <a:endParaRPr lang="ja-JP" altLang="en-US" dirty="0"/>
          </a:p>
        </p:txBody>
      </p:sp>
      <p:sp>
        <p:nvSpPr>
          <p:cNvPr id="16" name="コンテンツ プレースホルダ 2"/>
          <p:cNvSpPr>
            <a:spLocks noGrp="1"/>
          </p:cNvSpPr>
          <p:nvPr>
            <p:ph idx="14"/>
          </p:nvPr>
        </p:nvSpPr>
        <p:spPr>
          <a:xfrm>
            <a:off x="818541" y="1986759"/>
            <a:ext cx="8007348" cy="123016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none"/>
        </p:style>
        <p:txBody>
          <a:bodyPr/>
          <a:lstStyle/>
          <a:p>
            <a:pPr lvl="0"/>
            <a:r>
              <a:rPr lang="ja-JP" altLang="en-US" dirty="0" smtClean="0"/>
              <a:t>マスター テキストの書式設定</a:t>
            </a:r>
            <a:endParaRPr lang="ja-JP" altLang="en-US" dirty="0"/>
          </a:p>
        </p:txBody>
      </p:sp>
      <p:sp>
        <p:nvSpPr>
          <p:cNvPr id="17" name="コンテンツ プレースホルダ 2"/>
          <p:cNvSpPr>
            <a:spLocks noGrp="1"/>
          </p:cNvSpPr>
          <p:nvPr>
            <p:ph idx="15"/>
          </p:nvPr>
        </p:nvSpPr>
        <p:spPr>
          <a:xfrm>
            <a:off x="818541" y="3964580"/>
            <a:ext cx="8007348" cy="123016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none"/>
        </p:style>
        <p:txBody>
          <a:bodyPr/>
          <a:lstStyle/>
          <a:p>
            <a:pPr lvl="0"/>
            <a:r>
              <a:rPr lang="ja-JP" altLang="en-US" dirty="0" smtClean="0"/>
              <a:t>マスター テキストの書式設定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56690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1" y="739832"/>
            <a:ext cx="8172450" cy="648394"/>
          </a:xfrm>
        </p:spPr>
        <p:txBody>
          <a:bodyPr/>
          <a:lstStyle>
            <a:lvl1pPr marL="0"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9180" y="2169931"/>
            <a:ext cx="8172450" cy="402336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3"/>
          </p:nvPr>
        </p:nvSpPr>
        <p:spPr>
          <a:xfrm>
            <a:off x="7247262" y="6616933"/>
            <a:ext cx="2609801" cy="216131"/>
          </a:xfrm>
          <a:prstGeom prst="rect">
            <a:avLst/>
          </a:prstGeom>
        </p:spPr>
        <p:txBody>
          <a:bodyPr/>
          <a:lstStyle>
            <a:lvl1pPr>
              <a:defRPr sz="975">
                <a:solidFill>
                  <a:schemeClr val="bg1"/>
                </a:solidFill>
              </a:defRPr>
            </a:lvl1pPr>
          </a:lstStyle>
          <a:p>
            <a:pPr algn="r">
              <a:defRPr/>
            </a:pP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89538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541" y="286607"/>
            <a:ext cx="817245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 dirty="0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541" y="1845734"/>
            <a:ext cx="817245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ja-JP" altLang="en-US" dirty="0" smtClean="0"/>
              <a:t>マスター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02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29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19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742865" rtl="0" eaLnBrk="1" latinLnBrk="0" hangingPunct="1">
        <a:lnSpc>
          <a:spcPct val="85000"/>
        </a:lnSpc>
        <a:spcBef>
          <a:spcPct val="0"/>
        </a:spcBef>
        <a:buNone/>
        <a:defRPr kumimoji="1" sz="3899" kern="1200" spc="-41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74286" indent="-74286" algn="l" defTabSz="742865" rtl="0" eaLnBrk="1" latinLnBrk="0" hangingPunct="1">
        <a:lnSpc>
          <a:spcPct val="90000"/>
        </a:lnSpc>
        <a:spcBef>
          <a:spcPts val="975"/>
        </a:spcBef>
        <a:spcAft>
          <a:spcPts val="163"/>
        </a:spcAft>
        <a:buClr>
          <a:schemeClr val="accent1"/>
        </a:buClr>
        <a:buSzPct val="100000"/>
        <a:buFont typeface="Calibri" panose="020F0502020204030204" pitchFamily="34" charset="0"/>
        <a:buChar char=" "/>
        <a:defRPr kumimoji="1" sz="162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12003" indent="-148573" algn="l" defTabSz="742865" rtl="0" eaLnBrk="1" latinLnBrk="0" hangingPunct="1">
        <a:lnSpc>
          <a:spcPct val="90000"/>
        </a:lnSpc>
        <a:spcBef>
          <a:spcPts val="163"/>
        </a:spcBef>
        <a:spcAft>
          <a:spcPts val="325"/>
        </a:spcAft>
        <a:buClr>
          <a:schemeClr val="accent1"/>
        </a:buClr>
        <a:buFont typeface="Calibri" pitchFamily="34" charset="0"/>
        <a:buChar char="◦"/>
        <a:defRPr kumimoji="1" sz="146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60576" indent="-148573" algn="l" defTabSz="742865" rtl="0" eaLnBrk="1" latinLnBrk="0" hangingPunct="1">
        <a:lnSpc>
          <a:spcPct val="90000"/>
        </a:lnSpc>
        <a:spcBef>
          <a:spcPts val="163"/>
        </a:spcBef>
        <a:spcAft>
          <a:spcPts val="325"/>
        </a:spcAft>
        <a:buClr>
          <a:schemeClr val="accent1"/>
        </a:buClr>
        <a:buFont typeface="Calibri" pitchFamily="34" charset="0"/>
        <a:buChar char="◦"/>
        <a:defRPr kumimoji="1" sz="113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609149" indent="-148573" algn="l" defTabSz="742865" rtl="0" eaLnBrk="1" latinLnBrk="0" hangingPunct="1">
        <a:lnSpc>
          <a:spcPct val="90000"/>
        </a:lnSpc>
        <a:spcBef>
          <a:spcPts val="163"/>
        </a:spcBef>
        <a:spcAft>
          <a:spcPts val="325"/>
        </a:spcAft>
        <a:buClr>
          <a:schemeClr val="accent1"/>
        </a:buClr>
        <a:buFont typeface="Calibri" pitchFamily="34" charset="0"/>
        <a:buChar char="◦"/>
        <a:defRPr kumimoji="1" sz="113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757722" indent="-148573" algn="l" defTabSz="742865" rtl="0" eaLnBrk="1" latinLnBrk="0" hangingPunct="1">
        <a:lnSpc>
          <a:spcPct val="90000"/>
        </a:lnSpc>
        <a:spcBef>
          <a:spcPts val="163"/>
        </a:spcBef>
        <a:spcAft>
          <a:spcPts val="325"/>
        </a:spcAft>
        <a:buClr>
          <a:schemeClr val="accent1"/>
        </a:buClr>
        <a:buFont typeface="Calibri" pitchFamily="34" charset="0"/>
        <a:buChar char="◦"/>
        <a:defRPr kumimoji="1" sz="113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93648" indent="-185716" algn="l" defTabSz="742865" rtl="0" eaLnBrk="1" latinLnBrk="0" hangingPunct="1">
        <a:lnSpc>
          <a:spcPct val="90000"/>
        </a:lnSpc>
        <a:spcBef>
          <a:spcPts val="163"/>
        </a:spcBef>
        <a:spcAft>
          <a:spcPts val="325"/>
        </a:spcAft>
        <a:buClr>
          <a:schemeClr val="accent1"/>
        </a:buClr>
        <a:buFont typeface="Calibri" pitchFamily="34" charset="0"/>
        <a:buChar char="◦"/>
        <a:defRPr kumimoji="1" sz="113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056129" indent="-185716" algn="l" defTabSz="742865" rtl="0" eaLnBrk="1" latinLnBrk="0" hangingPunct="1">
        <a:lnSpc>
          <a:spcPct val="90000"/>
        </a:lnSpc>
        <a:spcBef>
          <a:spcPts val="163"/>
        </a:spcBef>
        <a:spcAft>
          <a:spcPts val="325"/>
        </a:spcAft>
        <a:buClr>
          <a:schemeClr val="accent1"/>
        </a:buClr>
        <a:buFont typeface="Calibri" pitchFamily="34" charset="0"/>
        <a:buChar char="◦"/>
        <a:defRPr kumimoji="1" sz="113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218610" indent="-185716" algn="l" defTabSz="742865" rtl="0" eaLnBrk="1" latinLnBrk="0" hangingPunct="1">
        <a:lnSpc>
          <a:spcPct val="90000"/>
        </a:lnSpc>
        <a:spcBef>
          <a:spcPts val="163"/>
        </a:spcBef>
        <a:spcAft>
          <a:spcPts val="325"/>
        </a:spcAft>
        <a:buClr>
          <a:schemeClr val="accent1"/>
        </a:buClr>
        <a:buFont typeface="Calibri" pitchFamily="34" charset="0"/>
        <a:buChar char="◦"/>
        <a:defRPr kumimoji="1" sz="113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381092" indent="-185716" algn="l" defTabSz="742865" rtl="0" eaLnBrk="1" latinLnBrk="0" hangingPunct="1">
        <a:lnSpc>
          <a:spcPct val="90000"/>
        </a:lnSpc>
        <a:spcBef>
          <a:spcPts val="163"/>
        </a:spcBef>
        <a:spcAft>
          <a:spcPts val="325"/>
        </a:spcAft>
        <a:buClr>
          <a:schemeClr val="accent1"/>
        </a:buClr>
        <a:buFont typeface="Calibri" pitchFamily="34" charset="0"/>
        <a:buChar char="◦"/>
        <a:defRPr kumimoji="1" sz="113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865" rtl="0" eaLnBrk="1" latinLnBrk="0" hangingPunct="1">
        <a:defRPr kumimoji="1" sz="1462" kern="1200">
          <a:solidFill>
            <a:schemeClr val="tx1"/>
          </a:solidFill>
          <a:latin typeface="+mn-lt"/>
          <a:ea typeface="+mn-ea"/>
          <a:cs typeface="+mn-cs"/>
        </a:defRPr>
      </a:lvl1pPr>
      <a:lvl2pPr marL="371433" algn="l" defTabSz="742865" rtl="0" eaLnBrk="1" latinLnBrk="0" hangingPunct="1">
        <a:defRPr kumimoji="1" sz="1462" kern="1200">
          <a:solidFill>
            <a:schemeClr val="tx1"/>
          </a:solidFill>
          <a:latin typeface="+mn-lt"/>
          <a:ea typeface="+mn-ea"/>
          <a:cs typeface="+mn-cs"/>
        </a:defRPr>
      </a:lvl2pPr>
      <a:lvl3pPr marL="742865" algn="l" defTabSz="742865" rtl="0" eaLnBrk="1" latinLnBrk="0" hangingPunct="1">
        <a:defRPr kumimoji="1" sz="1462" kern="1200">
          <a:solidFill>
            <a:schemeClr val="tx1"/>
          </a:solidFill>
          <a:latin typeface="+mn-lt"/>
          <a:ea typeface="+mn-ea"/>
          <a:cs typeface="+mn-cs"/>
        </a:defRPr>
      </a:lvl3pPr>
      <a:lvl4pPr marL="1114297" algn="l" defTabSz="742865" rtl="0" eaLnBrk="1" latinLnBrk="0" hangingPunct="1">
        <a:defRPr kumimoji="1" sz="1462" kern="1200">
          <a:solidFill>
            <a:schemeClr val="tx1"/>
          </a:solidFill>
          <a:latin typeface="+mn-lt"/>
          <a:ea typeface="+mn-ea"/>
          <a:cs typeface="+mn-cs"/>
        </a:defRPr>
      </a:lvl4pPr>
      <a:lvl5pPr marL="1485729" algn="l" defTabSz="742865" rtl="0" eaLnBrk="1" latinLnBrk="0" hangingPunct="1">
        <a:defRPr kumimoji="1" sz="1462" kern="1200">
          <a:solidFill>
            <a:schemeClr val="tx1"/>
          </a:solidFill>
          <a:latin typeface="+mn-lt"/>
          <a:ea typeface="+mn-ea"/>
          <a:cs typeface="+mn-cs"/>
        </a:defRPr>
      </a:lvl5pPr>
      <a:lvl6pPr marL="1857162" algn="l" defTabSz="742865" rtl="0" eaLnBrk="1" latinLnBrk="0" hangingPunct="1">
        <a:defRPr kumimoji="1" sz="1462" kern="1200">
          <a:solidFill>
            <a:schemeClr val="tx1"/>
          </a:solidFill>
          <a:latin typeface="+mn-lt"/>
          <a:ea typeface="+mn-ea"/>
          <a:cs typeface="+mn-cs"/>
        </a:defRPr>
      </a:lvl6pPr>
      <a:lvl7pPr marL="2228594" algn="l" defTabSz="742865" rtl="0" eaLnBrk="1" latinLnBrk="0" hangingPunct="1">
        <a:defRPr kumimoji="1" sz="1462" kern="1200">
          <a:solidFill>
            <a:schemeClr val="tx1"/>
          </a:solidFill>
          <a:latin typeface="+mn-lt"/>
          <a:ea typeface="+mn-ea"/>
          <a:cs typeface="+mn-cs"/>
        </a:defRPr>
      </a:lvl7pPr>
      <a:lvl8pPr marL="2600026" algn="l" defTabSz="742865" rtl="0" eaLnBrk="1" latinLnBrk="0" hangingPunct="1">
        <a:defRPr kumimoji="1" sz="1462" kern="1200">
          <a:solidFill>
            <a:schemeClr val="tx1"/>
          </a:solidFill>
          <a:latin typeface="+mn-lt"/>
          <a:ea typeface="+mn-ea"/>
          <a:cs typeface="+mn-cs"/>
        </a:defRPr>
      </a:lvl8pPr>
      <a:lvl9pPr marL="2971459" algn="l" defTabSz="742865" rtl="0" eaLnBrk="1" latinLnBrk="0" hangingPunct="1">
        <a:defRPr kumimoji="1" sz="14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541" y="286607"/>
            <a:ext cx="817245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541" y="1845734"/>
            <a:ext cx="817245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cxnSp>
        <p:nvCxnSpPr>
          <p:cNvPr id="5" name="直線コネクタ 4"/>
          <p:cNvCxnSpPr/>
          <p:nvPr userDrawn="1"/>
        </p:nvCxnSpPr>
        <p:spPr>
          <a:xfrm>
            <a:off x="384656" y="812709"/>
            <a:ext cx="9521344" cy="0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 userDrawn="1"/>
        </p:nvCxnSpPr>
        <p:spPr>
          <a:xfrm>
            <a:off x="384656" y="854258"/>
            <a:ext cx="9521344" cy="0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 userDrawn="1"/>
        </p:nvCxnSpPr>
        <p:spPr>
          <a:xfrm>
            <a:off x="0" y="6637071"/>
            <a:ext cx="9906000" cy="0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角丸四角形 12"/>
          <p:cNvSpPr/>
          <p:nvPr userDrawn="1"/>
        </p:nvSpPr>
        <p:spPr>
          <a:xfrm>
            <a:off x="510234" y="384048"/>
            <a:ext cx="384047" cy="384047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図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319" y="178238"/>
            <a:ext cx="3246138" cy="589858"/>
          </a:xfrm>
          <a:prstGeom prst="rect">
            <a:avLst/>
          </a:prstGeom>
        </p:spPr>
      </p:pic>
      <p:sp>
        <p:nvSpPr>
          <p:cNvPr id="14" name="Text Box 10"/>
          <p:cNvSpPr txBox="1">
            <a:spLocks noChangeArrowheads="1"/>
          </p:cNvSpPr>
          <p:nvPr userDrawn="1"/>
        </p:nvSpPr>
        <p:spPr bwMode="auto">
          <a:xfrm>
            <a:off x="6361042" y="6626250"/>
            <a:ext cx="364689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itchFamily="50" charset="-128"/>
              </a:rPr>
              <a:t>Copyright©</a:t>
            </a:r>
            <a:r>
              <a:rPr kumimoji="1" lang="ja-JP" alt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itchFamily="50" charset="-128"/>
              </a:rPr>
              <a:t>白石建設工業</a:t>
            </a:r>
            <a:r>
              <a:rPr kumimoji="1" lang="ja-JP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Meiryo UI" panose="020B0604030504040204" pitchFamily="50" charset="-128"/>
                <a:cs typeface="+mn-cs"/>
              </a:rPr>
              <a:t>株式会社 </a:t>
            </a:r>
            <a:r>
              <a:rPr kumimoji="1" lang="en-US" altLang="ja-JP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Meiryo UI" panose="020B0604030504040204" pitchFamily="50" charset="-128"/>
                <a:cs typeface="+mn-cs"/>
              </a:rPr>
              <a:t>All Right Reserved.</a:t>
            </a:r>
            <a:r>
              <a:rPr kumimoji="1" lang="en-US" altLang="ja-JP" sz="10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itchFamily="50" charset="-128"/>
              </a:rPr>
              <a:t> </a:t>
            </a:r>
            <a:endParaRPr kumimoji="1" lang="en-US" altLang="ja-JP" sz="1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49169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742865" rtl="0" eaLnBrk="1" latinLnBrk="0" hangingPunct="1">
        <a:lnSpc>
          <a:spcPct val="85000"/>
        </a:lnSpc>
        <a:spcBef>
          <a:spcPct val="0"/>
        </a:spcBef>
        <a:buNone/>
        <a:defRPr kumimoji="1" sz="3899" kern="1200" spc="-41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74286" indent="-74286" algn="l" defTabSz="742865" rtl="0" eaLnBrk="1" latinLnBrk="0" hangingPunct="1">
        <a:lnSpc>
          <a:spcPct val="90000"/>
        </a:lnSpc>
        <a:spcBef>
          <a:spcPts val="975"/>
        </a:spcBef>
        <a:spcAft>
          <a:spcPts val="163"/>
        </a:spcAft>
        <a:buClr>
          <a:schemeClr val="accent1"/>
        </a:buClr>
        <a:buSzPct val="100000"/>
        <a:buFont typeface="Calibri" panose="020F0502020204030204" pitchFamily="34" charset="0"/>
        <a:buChar char=" "/>
        <a:defRPr kumimoji="1" sz="162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12003" indent="-148573" algn="l" defTabSz="742865" rtl="0" eaLnBrk="1" latinLnBrk="0" hangingPunct="1">
        <a:lnSpc>
          <a:spcPct val="90000"/>
        </a:lnSpc>
        <a:spcBef>
          <a:spcPts val="163"/>
        </a:spcBef>
        <a:spcAft>
          <a:spcPts val="325"/>
        </a:spcAft>
        <a:buClr>
          <a:schemeClr val="accent1"/>
        </a:buClr>
        <a:buFont typeface="Calibri" pitchFamily="34" charset="0"/>
        <a:buChar char="◦"/>
        <a:defRPr kumimoji="1" sz="146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60576" indent="-148573" algn="l" defTabSz="742865" rtl="0" eaLnBrk="1" latinLnBrk="0" hangingPunct="1">
        <a:lnSpc>
          <a:spcPct val="90000"/>
        </a:lnSpc>
        <a:spcBef>
          <a:spcPts val="163"/>
        </a:spcBef>
        <a:spcAft>
          <a:spcPts val="325"/>
        </a:spcAft>
        <a:buClr>
          <a:schemeClr val="accent1"/>
        </a:buClr>
        <a:buFont typeface="Calibri" pitchFamily="34" charset="0"/>
        <a:buChar char="◦"/>
        <a:defRPr kumimoji="1" sz="113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609149" indent="-148573" algn="l" defTabSz="742865" rtl="0" eaLnBrk="1" latinLnBrk="0" hangingPunct="1">
        <a:lnSpc>
          <a:spcPct val="90000"/>
        </a:lnSpc>
        <a:spcBef>
          <a:spcPts val="163"/>
        </a:spcBef>
        <a:spcAft>
          <a:spcPts val="325"/>
        </a:spcAft>
        <a:buClr>
          <a:schemeClr val="accent1"/>
        </a:buClr>
        <a:buFont typeface="Calibri" pitchFamily="34" charset="0"/>
        <a:buChar char="◦"/>
        <a:defRPr kumimoji="1" sz="113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757722" indent="-148573" algn="l" defTabSz="742865" rtl="0" eaLnBrk="1" latinLnBrk="0" hangingPunct="1">
        <a:lnSpc>
          <a:spcPct val="90000"/>
        </a:lnSpc>
        <a:spcBef>
          <a:spcPts val="163"/>
        </a:spcBef>
        <a:spcAft>
          <a:spcPts val="325"/>
        </a:spcAft>
        <a:buClr>
          <a:schemeClr val="accent1"/>
        </a:buClr>
        <a:buFont typeface="Calibri" pitchFamily="34" charset="0"/>
        <a:buChar char="◦"/>
        <a:defRPr kumimoji="1" sz="113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93648" indent="-185716" algn="l" defTabSz="742865" rtl="0" eaLnBrk="1" latinLnBrk="0" hangingPunct="1">
        <a:lnSpc>
          <a:spcPct val="90000"/>
        </a:lnSpc>
        <a:spcBef>
          <a:spcPts val="163"/>
        </a:spcBef>
        <a:spcAft>
          <a:spcPts val="325"/>
        </a:spcAft>
        <a:buClr>
          <a:schemeClr val="accent1"/>
        </a:buClr>
        <a:buFont typeface="Calibri" pitchFamily="34" charset="0"/>
        <a:buChar char="◦"/>
        <a:defRPr kumimoji="1" sz="113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056129" indent="-185716" algn="l" defTabSz="742865" rtl="0" eaLnBrk="1" latinLnBrk="0" hangingPunct="1">
        <a:lnSpc>
          <a:spcPct val="90000"/>
        </a:lnSpc>
        <a:spcBef>
          <a:spcPts val="163"/>
        </a:spcBef>
        <a:spcAft>
          <a:spcPts val="325"/>
        </a:spcAft>
        <a:buClr>
          <a:schemeClr val="accent1"/>
        </a:buClr>
        <a:buFont typeface="Calibri" pitchFamily="34" charset="0"/>
        <a:buChar char="◦"/>
        <a:defRPr kumimoji="1" sz="113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218610" indent="-185716" algn="l" defTabSz="742865" rtl="0" eaLnBrk="1" latinLnBrk="0" hangingPunct="1">
        <a:lnSpc>
          <a:spcPct val="90000"/>
        </a:lnSpc>
        <a:spcBef>
          <a:spcPts val="163"/>
        </a:spcBef>
        <a:spcAft>
          <a:spcPts val="325"/>
        </a:spcAft>
        <a:buClr>
          <a:schemeClr val="accent1"/>
        </a:buClr>
        <a:buFont typeface="Calibri" pitchFamily="34" charset="0"/>
        <a:buChar char="◦"/>
        <a:defRPr kumimoji="1" sz="113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381092" indent="-185716" algn="l" defTabSz="742865" rtl="0" eaLnBrk="1" latinLnBrk="0" hangingPunct="1">
        <a:lnSpc>
          <a:spcPct val="90000"/>
        </a:lnSpc>
        <a:spcBef>
          <a:spcPts val="163"/>
        </a:spcBef>
        <a:spcAft>
          <a:spcPts val="325"/>
        </a:spcAft>
        <a:buClr>
          <a:schemeClr val="accent1"/>
        </a:buClr>
        <a:buFont typeface="Calibri" pitchFamily="34" charset="0"/>
        <a:buChar char="◦"/>
        <a:defRPr kumimoji="1" sz="113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865" rtl="0" eaLnBrk="1" latinLnBrk="0" hangingPunct="1">
        <a:defRPr kumimoji="1" sz="1462" kern="1200">
          <a:solidFill>
            <a:schemeClr val="tx1"/>
          </a:solidFill>
          <a:latin typeface="+mn-lt"/>
          <a:ea typeface="+mn-ea"/>
          <a:cs typeface="+mn-cs"/>
        </a:defRPr>
      </a:lvl1pPr>
      <a:lvl2pPr marL="371433" algn="l" defTabSz="742865" rtl="0" eaLnBrk="1" latinLnBrk="0" hangingPunct="1">
        <a:defRPr kumimoji="1" sz="1462" kern="1200">
          <a:solidFill>
            <a:schemeClr val="tx1"/>
          </a:solidFill>
          <a:latin typeface="+mn-lt"/>
          <a:ea typeface="+mn-ea"/>
          <a:cs typeface="+mn-cs"/>
        </a:defRPr>
      </a:lvl2pPr>
      <a:lvl3pPr marL="742865" algn="l" defTabSz="742865" rtl="0" eaLnBrk="1" latinLnBrk="0" hangingPunct="1">
        <a:defRPr kumimoji="1" sz="1462" kern="1200">
          <a:solidFill>
            <a:schemeClr val="tx1"/>
          </a:solidFill>
          <a:latin typeface="+mn-lt"/>
          <a:ea typeface="+mn-ea"/>
          <a:cs typeface="+mn-cs"/>
        </a:defRPr>
      </a:lvl3pPr>
      <a:lvl4pPr marL="1114297" algn="l" defTabSz="742865" rtl="0" eaLnBrk="1" latinLnBrk="0" hangingPunct="1">
        <a:defRPr kumimoji="1" sz="1462" kern="1200">
          <a:solidFill>
            <a:schemeClr val="tx1"/>
          </a:solidFill>
          <a:latin typeface="+mn-lt"/>
          <a:ea typeface="+mn-ea"/>
          <a:cs typeface="+mn-cs"/>
        </a:defRPr>
      </a:lvl4pPr>
      <a:lvl5pPr marL="1485729" algn="l" defTabSz="742865" rtl="0" eaLnBrk="1" latinLnBrk="0" hangingPunct="1">
        <a:defRPr kumimoji="1" sz="1462" kern="1200">
          <a:solidFill>
            <a:schemeClr val="tx1"/>
          </a:solidFill>
          <a:latin typeface="+mn-lt"/>
          <a:ea typeface="+mn-ea"/>
          <a:cs typeface="+mn-cs"/>
        </a:defRPr>
      </a:lvl5pPr>
      <a:lvl6pPr marL="1857162" algn="l" defTabSz="742865" rtl="0" eaLnBrk="1" latinLnBrk="0" hangingPunct="1">
        <a:defRPr kumimoji="1" sz="1462" kern="1200">
          <a:solidFill>
            <a:schemeClr val="tx1"/>
          </a:solidFill>
          <a:latin typeface="+mn-lt"/>
          <a:ea typeface="+mn-ea"/>
          <a:cs typeface="+mn-cs"/>
        </a:defRPr>
      </a:lvl6pPr>
      <a:lvl7pPr marL="2228594" algn="l" defTabSz="742865" rtl="0" eaLnBrk="1" latinLnBrk="0" hangingPunct="1">
        <a:defRPr kumimoji="1" sz="1462" kern="1200">
          <a:solidFill>
            <a:schemeClr val="tx1"/>
          </a:solidFill>
          <a:latin typeface="+mn-lt"/>
          <a:ea typeface="+mn-ea"/>
          <a:cs typeface="+mn-cs"/>
        </a:defRPr>
      </a:lvl7pPr>
      <a:lvl8pPr marL="2600026" algn="l" defTabSz="742865" rtl="0" eaLnBrk="1" latinLnBrk="0" hangingPunct="1">
        <a:defRPr kumimoji="1" sz="1462" kern="1200">
          <a:solidFill>
            <a:schemeClr val="tx1"/>
          </a:solidFill>
          <a:latin typeface="+mn-lt"/>
          <a:ea typeface="+mn-ea"/>
          <a:cs typeface="+mn-cs"/>
        </a:defRPr>
      </a:lvl8pPr>
      <a:lvl9pPr marL="2971459" algn="l" defTabSz="742865" rtl="0" eaLnBrk="1" latinLnBrk="0" hangingPunct="1">
        <a:defRPr kumimoji="1" sz="14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541" y="286607"/>
            <a:ext cx="817245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541" y="1845734"/>
            <a:ext cx="817245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cxnSp>
        <p:nvCxnSpPr>
          <p:cNvPr id="5" name="直線コネクタ 4"/>
          <p:cNvCxnSpPr/>
          <p:nvPr userDrawn="1"/>
        </p:nvCxnSpPr>
        <p:spPr>
          <a:xfrm>
            <a:off x="384656" y="812709"/>
            <a:ext cx="9521344" cy="0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 userDrawn="1"/>
        </p:nvCxnSpPr>
        <p:spPr>
          <a:xfrm>
            <a:off x="384656" y="854258"/>
            <a:ext cx="9521344" cy="0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 userDrawn="1"/>
        </p:nvCxnSpPr>
        <p:spPr>
          <a:xfrm>
            <a:off x="0" y="6637071"/>
            <a:ext cx="9906000" cy="0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角丸四角形 12"/>
          <p:cNvSpPr/>
          <p:nvPr userDrawn="1"/>
        </p:nvSpPr>
        <p:spPr>
          <a:xfrm>
            <a:off x="510234" y="384048"/>
            <a:ext cx="384047" cy="384047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12" name="図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319" y="178238"/>
            <a:ext cx="3246138" cy="589858"/>
          </a:xfrm>
          <a:prstGeom prst="rect">
            <a:avLst/>
          </a:prstGeom>
        </p:spPr>
      </p:pic>
      <p:sp>
        <p:nvSpPr>
          <p:cNvPr id="14" name="Text Box 10"/>
          <p:cNvSpPr txBox="1">
            <a:spLocks noChangeArrowheads="1"/>
          </p:cNvSpPr>
          <p:nvPr userDrawn="1"/>
        </p:nvSpPr>
        <p:spPr bwMode="auto">
          <a:xfrm>
            <a:off x="6361042" y="6626250"/>
            <a:ext cx="364689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itchFamily="50" charset="-128"/>
              </a:rPr>
              <a:t>Copyright©</a:t>
            </a:r>
            <a:r>
              <a:rPr kumimoji="1" lang="ja-JP" alt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itchFamily="50" charset="-128"/>
              </a:rPr>
              <a:t>白石建設工業</a:t>
            </a:r>
            <a:r>
              <a:rPr kumimoji="1" lang="ja-JP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Meiryo UI" panose="020B0604030504040204" pitchFamily="50" charset="-128"/>
                <a:cs typeface="+mn-cs"/>
              </a:rPr>
              <a:t>株式会社 </a:t>
            </a:r>
            <a:r>
              <a:rPr kumimoji="1" lang="en-US" altLang="ja-JP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Meiryo UI" panose="020B0604030504040204" pitchFamily="50" charset="-128"/>
                <a:cs typeface="+mn-cs"/>
              </a:rPr>
              <a:t>All Right Reserved.</a:t>
            </a:r>
            <a:r>
              <a:rPr kumimoji="1" lang="en-US" altLang="ja-JP" sz="10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itchFamily="50" charset="-128"/>
              </a:rPr>
              <a:t> </a:t>
            </a:r>
            <a:endParaRPr kumimoji="1" lang="en-US" altLang="ja-JP" sz="1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34317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742865" rtl="0" eaLnBrk="1" latinLnBrk="0" hangingPunct="1">
        <a:lnSpc>
          <a:spcPct val="85000"/>
        </a:lnSpc>
        <a:spcBef>
          <a:spcPct val="0"/>
        </a:spcBef>
        <a:buNone/>
        <a:defRPr kumimoji="1" sz="3899" kern="1200" spc="-41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74286" indent="-74286" algn="l" defTabSz="742865" rtl="0" eaLnBrk="1" latinLnBrk="0" hangingPunct="1">
        <a:lnSpc>
          <a:spcPct val="90000"/>
        </a:lnSpc>
        <a:spcBef>
          <a:spcPts val="975"/>
        </a:spcBef>
        <a:spcAft>
          <a:spcPts val="163"/>
        </a:spcAft>
        <a:buClr>
          <a:schemeClr val="accent1"/>
        </a:buClr>
        <a:buSzPct val="100000"/>
        <a:buFont typeface="Calibri" panose="020F0502020204030204" pitchFamily="34" charset="0"/>
        <a:buChar char=" "/>
        <a:defRPr kumimoji="1" sz="162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12003" indent="-148573" algn="l" defTabSz="742865" rtl="0" eaLnBrk="1" latinLnBrk="0" hangingPunct="1">
        <a:lnSpc>
          <a:spcPct val="90000"/>
        </a:lnSpc>
        <a:spcBef>
          <a:spcPts val="163"/>
        </a:spcBef>
        <a:spcAft>
          <a:spcPts val="325"/>
        </a:spcAft>
        <a:buClr>
          <a:schemeClr val="accent1"/>
        </a:buClr>
        <a:buFont typeface="Calibri" pitchFamily="34" charset="0"/>
        <a:buChar char="◦"/>
        <a:defRPr kumimoji="1" sz="146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60576" indent="-148573" algn="l" defTabSz="742865" rtl="0" eaLnBrk="1" latinLnBrk="0" hangingPunct="1">
        <a:lnSpc>
          <a:spcPct val="90000"/>
        </a:lnSpc>
        <a:spcBef>
          <a:spcPts val="163"/>
        </a:spcBef>
        <a:spcAft>
          <a:spcPts val="325"/>
        </a:spcAft>
        <a:buClr>
          <a:schemeClr val="accent1"/>
        </a:buClr>
        <a:buFont typeface="Calibri" pitchFamily="34" charset="0"/>
        <a:buChar char="◦"/>
        <a:defRPr kumimoji="1" sz="113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609149" indent="-148573" algn="l" defTabSz="742865" rtl="0" eaLnBrk="1" latinLnBrk="0" hangingPunct="1">
        <a:lnSpc>
          <a:spcPct val="90000"/>
        </a:lnSpc>
        <a:spcBef>
          <a:spcPts val="163"/>
        </a:spcBef>
        <a:spcAft>
          <a:spcPts val="325"/>
        </a:spcAft>
        <a:buClr>
          <a:schemeClr val="accent1"/>
        </a:buClr>
        <a:buFont typeface="Calibri" pitchFamily="34" charset="0"/>
        <a:buChar char="◦"/>
        <a:defRPr kumimoji="1" sz="113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757722" indent="-148573" algn="l" defTabSz="742865" rtl="0" eaLnBrk="1" latinLnBrk="0" hangingPunct="1">
        <a:lnSpc>
          <a:spcPct val="90000"/>
        </a:lnSpc>
        <a:spcBef>
          <a:spcPts val="163"/>
        </a:spcBef>
        <a:spcAft>
          <a:spcPts val="325"/>
        </a:spcAft>
        <a:buClr>
          <a:schemeClr val="accent1"/>
        </a:buClr>
        <a:buFont typeface="Calibri" pitchFamily="34" charset="0"/>
        <a:buChar char="◦"/>
        <a:defRPr kumimoji="1" sz="113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93648" indent="-185716" algn="l" defTabSz="742865" rtl="0" eaLnBrk="1" latinLnBrk="0" hangingPunct="1">
        <a:lnSpc>
          <a:spcPct val="90000"/>
        </a:lnSpc>
        <a:spcBef>
          <a:spcPts val="163"/>
        </a:spcBef>
        <a:spcAft>
          <a:spcPts val="325"/>
        </a:spcAft>
        <a:buClr>
          <a:schemeClr val="accent1"/>
        </a:buClr>
        <a:buFont typeface="Calibri" pitchFamily="34" charset="0"/>
        <a:buChar char="◦"/>
        <a:defRPr kumimoji="1" sz="113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056129" indent="-185716" algn="l" defTabSz="742865" rtl="0" eaLnBrk="1" latinLnBrk="0" hangingPunct="1">
        <a:lnSpc>
          <a:spcPct val="90000"/>
        </a:lnSpc>
        <a:spcBef>
          <a:spcPts val="163"/>
        </a:spcBef>
        <a:spcAft>
          <a:spcPts val="325"/>
        </a:spcAft>
        <a:buClr>
          <a:schemeClr val="accent1"/>
        </a:buClr>
        <a:buFont typeface="Calibri" pitchFamily="34" charset="0"/>
        <a:buChar char="◦"/>
        <a:defRPr kumimoji="1" sz="113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218610" indent="-185716" algn="l" defTabSz="742865" rtl="0" eaLnBrk="1" latinLnBrk="0" hangingPunct="1">
        <a:lnSpc>
          <a:spcPct val="90000"/>
        </a:lnSpc>
        <a:spcBef>
          <a:spcPts val="163"/>
        </a:spcBef>
        <a:spcAft>
          <a:spcPts val="325"/>
        </a:spcAft>
        <a:buClr>
          <a:schemeClr val="accent1"/>
        </a:buClr>
        <a:buFont typeface="Calibri" pitchFamily="34" charset="0"/>
        <a:buChar char="◦"/>
        <a:defRPr kumimoji="1" sz="113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381092" indent="-185716" algn="l" defTabSz="742865" rtl="0" eaLnBrk="1" latinLnBrk="0" hangingPunct="1">
        <a:lnSpc>
          <a:spcPct val="90000"/>
        </a:lnSpc>
        <a:spcBef>
          <a:spcPts val="163"/>
        </a:spcBef>
        <a:spcAft>
          <a:spcPts val="325"/>
        </a:spcAft>
        <a:buClr>
          <a:schemeClr val="accent1"/>
        </a:buClr>
        <a:buFont typeface="Calibri" pitchFamily="34" charset="0"/>
        <a:buChar char="◦"/>
        <a:defRPr kumimoji="1" sz="113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865" rtl="0" eaLnBrk="1" latinLnBrk="0" hangingPunct="1">
        <a:defRPr kumimoji="1" sz="1462" kern="1200">
          <a:solidFill>
            <a:schemeClr val="tx1"/>
          </a:solidFill>
          <a:latin typeface="+mn-lt"/>
          <a:ea typeface="+mn-ea"/>
          <a:cs typeface="+mn-cs"/>
        </a:defRPr>
      </a:lvl1pPr>
      <a:lvl2pPr marL="371433" algn="l" defTabSz="742865" rtl="0" eaLnBrk="1" latinLnBrk="0" hangingPunct="1">
        <a:defRPr kumimoji="1" sz="1462" kern="1200">
          <a:solidFill>
            <a:schemeClr val="tx1"/>
          </a:solidFill>
          <a:latin typeface="+mn-lt"/>
          <a:ea typeface="+mn-ea"/>
          <a:cs typeface="+mn-cs"/>
        </a:defRPr>
      </a:lvl2pPr>
      <a:lvl3pPr marL="742865" algn="l" defTabSz="742865" rtl="0" eaLnBrk="1" latinLnBrk="0" hangingPunct="1">
        <a:defRPr kumimoji="1" sz="1462" kern="1200">
          <a:solidFill>
            <a:schemeClr val="tx1"/>
          </a:solidFill>
          <a:latin typeface="+mn-lt"/>
          <a:ea typeface="+mn-ea"/>
          <a:cs typeface="+mn-cs"/>
        </a:defRPr>
      </a:lvl3pPr>
      <a:lvl4pPr marL="1114297" algn="l" defTabSz="742865" rtl="0" eaLnBrk="1" latinLnBrk="0" hangingPunct="1">
        <a:defRPr kumimoji="1" sz="1462" kern="1200">
          <a:solidFill>
            <a:schemeClr val="tx1"/>
          </a:solidFill>
          <a:latin typeface="+mn-lt"/>
          <a:ea typeface="+mn-ea"/>
          <a:cs typeface="+mn-cs"/>
        </a:defRPr>
      </a:lvl4pPr>
      <a:lvl5pPr marL="1485729" algn="l" defTabSz="742865" rtl="0" eaLnBrk="1" latinLnBrk="0" hangingPunct="1">
        <a:defRPr kumimoji="1" sz="1462" kern="1200">
          <a:solidFill>
            <a:schemeClr val="tx1"/>
          </a:solidFill>
          <a:latin typeface="+mn-lt"/>
          <a:ea typeface="+mn-ea"/>
          <a:cs typeface="+mn-cs"/>
        </a:defRPr>
      </a:lvl5pPr>
      <a:lvl6pPr marL="1857162" algn="l" defTabSz="742865" rtl="0" eaLnBrk="1" latinLnBrk="0" hangingPunct="1">
        <a:defRPr kumimoji="1" sz="1462" kern="1200">
          <a:solidFill>
            <a:schemeClr val="tx1"/>
          </a:solidFill>
          <a:latin typeface="+mn-lt"/>
          <a:ea typeface="+mn-ea"/>
          <a:cs typeface="+mn-cs"/>
        </a:defRPr>
      </a:lvl6pPr>
      <a:lvl7pPr marL="2228594" algn="l" defTabSz="742865" rtl="0" eaLnBrk="1" latinLnBrk="0" hangingPunct="1">
        <a:defRPr kumimoji="1" sz="1462" kern="1200">
          <a:solidFill>
            <a:schemeClr val="tx1"/>
          </a:solidFill>
          <a:latin typeface="+mn-lt"/>
          <a:ea typeface="+mn-ea"/>
          <a:cs typeface="+mn-cs"/>
        </a:defRPr>
      </a:lvl7pPr>
      <a:lvl8pPr marL="2600026" algn="l" defTabSz="742865" rtl="0" eaLnBrk="1" latinLnBrk="0" hangingPunct="1">
        <a:defRPr kumimoji="1" sz="1462" kern="1200">
          <a:solidFill>
            <a:schemeClr val="tx1"/>
          </a:solidFill>
          <a:latin typeface="+mn-lt"/>
          <a:ea typeface="+mn-ea"/>
          <a:cs typeface="+mn-cs"/>
        </a:defRPr>
      </a:lvl8pPr>
      <a:lvl9pPr marL="2971459" algn="l" defTabSz="742865" rtl="0" eaLnBrk="1" latinLnBrk="0" hangingPunct="1">
        <a:defRPr kumimoji="1" sz="14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541" y="286607"/>
            <a:ext cx="817245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541" y="1845734"/>
            <a:ext cx="817245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cxnSp>
        <p:nvCxnSpPr>
          <p:cNvPr id="5" name="直線コネクタ 4"/>
          <p:cNvCxnSpPr/>
          <p:nvPr userDrawn="1"/>
        </p:nvCxnSpPr>
        <p:spPr>
          <a:xfrm>
            <a:off x="384656" y="812709"/>
            <a:ext cx="9521344" cy="0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 userDrawn="1"/>
        </p:nvCxnSpPr>
        <p:spPr>
          <a:xfrm>
            <a:off x="384656" y="854258"/>
            <a:ext cx="9521344" cy="0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 userDrawn="1"/>
        </p:nvCxnSpPr>
        <p:spPr>
          <a:xfrm>
            <a:off x="0" y="6637071"/>
            <a:ext cx="9906000" cy="0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角丸四角形 12"/>
          <p:cNvSpPr/>
          <p:nvPr userDrawn="1"/>
        </p:nvSpPr>
        <p:spPr>
          <a:xfrm>
            <a:off x="510234" y="384048"/>
            <a:ext cx="384047" cy="384047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11" name="図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319" y="178238"/>
            <a:ext cx="3246138" cy="589858"/>
          </a:xfrm>
          <a:prstGeom prst="rect">
            <a:avLst/>
          </a:prstGeom>
        </p:spPr>
      </p:pic>
      <p:sp>
        <p:nvSpPr>
          <p:cNvPr id="14" name="Text Box 10"/>
          <p:cNvSpPr txBox="1">
            <a:spLocks noChangeArrowheads="1"/>
          </p:cNvSpPr>
          <p:nvPr userDrawn="1"/>
        </p:nvSpPr>
        <p:spPr bwMode="auto">
          <a:xfrm>
            <a:off x="6361042" y="6626250"/>
            <a:ext cx="364689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itchFamily="50" charset="-128"/>
              </a:rPr>
              <a:t>Copyright©</a:t>
            </a:r>
            <a:r>
              <a:rPr kumimoji="1" lang="ja-JP" alt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itchFamily="50" charset="-128"/>
              </a:rPr>
              <a:t>白石建設工業</a:t>
            </a:r>
            <a:r>
              <a:rPr kumimoji="1" lang="ja-JP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Meiryo UI" panose="020B0604030504040204" pitchFamily="50" charset="-128"/>
                <a:cs typeface="+mn-cs"/>
              </a:rPr>
              <a:t>株式会社 </a:t>
            </a:r>
            <a:r>
              <a:rPr kumimoji="1" lang="en-US" altLang="ja-JP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Meiryo UI" panose="020B0604030504040204" pitchFamily="50" charset="-128"/>
                <a:cs typeface="+mn-cs"/>
              </a:rPr>
              <a:t>All Right Reserved.</a:t>
            </a:r>
            <a:r>
              <a:rPr kumimoji="1" lang="en-US" altLang="ja-JP" sz="10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itchFamily="50" charset="-128"/>
              </a:rPr>
              <a:t> </a:t>
            </a:r>
            <a:endParaRPr kumimoji="1" lang="en-US" altLang="ja-JP" sz="1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70121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742865" rtl="0" eaLnBrk="1" latinLnBrk="0" hangingPunct="1">
        <a:lnSpc>
          <a:spcPct val="85000"/>
        </a:lnSpc>
        <a:spcBef>
          <a:spcPct val="0"/>
        </a:spcBef>
        <a:buNone/>
        <a:defRPr kumimoji="1" sz="3899" kern="1200" spc="-41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74286" indent="-74286" algn="l" defTabSz="742865" rtl="0" eaLnBrk="1" latinLnBrk="0" hangingPunct="1">
        <a:lnSpc>
          <a:spcPct val="90000"/>
        </a:lnSpc>
        <a:spcBef>
          <a:spcPts val="975"/>
        </a:spcBef>
        <a:spcAft>
          <a:spcPts val="163"/>
        </a:spcAft>
        <a:buClr>
          <a:schemeClr val="accent1"/>
        </a:buClr>
        <a:buSzPct val="100000"/>
        <a:buFont typeface="Calibri" panose="020F0502020204030204" pitchFamily="34" charset="0"/>
        <a:buChar char=" "/>
        <a:defRPr kumimoji="1" sz="162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12003" indent="-148573" algn="l" defTabSz="742865" rtl="0" eaLnBrk="1" latinLnBrk="0" hangingPunct="1">
        <a:lnSpc>
          <a:spcPct val="90000"/>
        </a:lnSpc>
        <a:spcBef>
          <a:spcPts val="163"/>
        </a:spcBef>
        <a:spcAft>
          <a:spcPts val="325"/>
        </a:spcAft>
        <a:buClr>
          <a:schemeClr val="accent1"/>
        </a:buClr>
        <a:buFont typeface="Calibri" pitchFamily="34" charset="0"/>
        <a:buChar char="◦"/>
        <a:defRPr kumimoji="1" sz="146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60576" indent="-148573" algn="l" defTabSz="742865" rtl="0" eaLnBrk="1" latinLnBrk="0" hangingPunct="1">
        <a:lnSpc>
          <a:spcPct val="90000"/>
        </a:lnSpc>
        <a:spcBef>
          <a:spcPts val="163"/>
        </a:spcBef>
        <a:spcAft>
          <a:spcPts val="325"/>
        </a:spcAft>
        <a:buClr>
          <a:schemeClr val="accent1"/>
        </a:buClr>
        <a:buFont typeface="Calibri" pitchFamily="34" charset="0"/>
        <a:buChar char="◦"/>
        <a:defRPr kumimoji="1" sz="113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609149" indent="-148573" algn="l" defTabSz="742865" rtl="0" eaLnBrk="1" latinLnBrk="0" hangingPunct="1">
        <a:lnSpc>
          <a:spcPct val="90000"/>
        </a:lnSpc>
        <a:spcBef>
          <a:spcPts val="163"/>
        </a:spcBef>
        <a:spcAft>
          <a:spcPts val="325"/>
        </a:spcAft>
        <a:buClr>
          <a:schemeClr val="accent1"/>
        </a:buClr>
        <a:buFont typeface="Calibri" pitchFamily="34" charset="0"/>
        <a:buChar char="◦"/>
        <a:defRPr kumimoji="1" sz="113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757722" indent="-148573" algn="l" defTabSz="742865" rtl="0" eaLnBrk="1" latinLnBrk="0" hangingPunct="1">
        <a:lnSpc>
          <a:spcPct val="90000"/>
        </a:lnSpc>
        <a:spcBef>
          <a:spcPts val="163"/>
        </a:spcBef>
        <a:spcAft>
          <a:spcPts val="325"/>
        </a:spcAft>
        <a:buClr>
          <a:schemeClr val="accent1"/>
        </a:buClr>
        <a:buFont typeface="Calibri" pitchFamily="34" charset="0"/>
        <a:buChar char="◦"/>
        <a:defRPr kumimoji="1" sz="113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93648" indent="-185716" algn="l" defTabSz="742865" rtl="0" eaLnBrk="1" latinLnBrk="0" hangingPunct="1">
        <a:lnSpc>
          <a:spcPct val="90000"/>
        </a:lnSpc>
        <a:spcBef>
          <a:spcPts val="163"/>
        </a:spcBef>
        <a:spcAft>
          <a:spcPts val="325"/>
        </a:spcAft>
        <a:buClr>
          <a:schemeClr val="accent1"/>
        </a:buClr>
        <a:buFont typeface="Calibri" pitchFamily="34" charset="0"/>
        <a:buChar char="◦"/>
        <a:defRPr kumimoji="1" sz="113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056129" indent="-185716" algn="l" defTabSz="742865" rtl="0" eaLnBrk="1" latinLnBrk="0" hangingPunct="1">
        <a:lnSpc>
          <a:spcPct val="90000"/>
        </a:lnSpc>
        <a:spcBef>
          <a:spcPts val="163"/>
        </a:spcBef>
        <a:spcAft>
          <a:spcPts val="325"/>
        </a:spcAft>
        <a:buClr>
          <a:schemeClr val="accent1"/>
        </a:buClr>
        <a:buFont typeface="Calibri" pitchFamily="34" charset="0"/>
        <a:buChar char="◦"/>
        <a:defRPr kumimoji="1" sz="113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218610" indent="-185716" algn="l" defTabSz="742865" rtl="0" eaLnBrk="1" latinLnBrk="0" hangingPunct="1">
        <a:lnSpc>
          <a:spcPct val="90000"/>
        </a:lnSpc>
        <a:spcBef>
          <a:spcPts val="163"/>
        </a:spcBef>
        <a:spcAft>
          <a:spcPts val="325"/>
        </a:spcAft>
        <a:buClr>
          <a:schemeClr val="accent1"/>
        </a:buClr>
        <a:buFont typeface="Calibri" pitchFamily="34" charset="0"/>
        <a:buChar char="◦"/>
        <a:defRPr kumimoji="1" sz="113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381092" indent="-185716" algn="l" defTabSz="742865" rtl="0" eaLnBrk="1" latinLnBrk="0" hangingPunct="1">
        <a:lnSpc>
          <a:spcPct val="90000"/>
        </a:lnSpc>
        <a:spcBef>
          <a:spcPts val="163"/>
        </a:spcBef>
        <a:spcAft>
          <a:spcPts val="325"/>
        </a:spcAft>
        <a:buClr>
          <a:schemeClr val="accent1"/>
        </a:buClr>
        <a:buFont typeface="Calibri" pitchFamily="34" charset="0"/>
        <a:buChar char="◦"/>
        <a:defRPr kumimoji="1" sz="113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865" rtl="0" eaLnBrk="1" latinLnBrk="0" hangingPunct="1">
        <a:defRPr kumimoji="1" sz="1462" kern="1200">
          <a:solidFill>
            <a:schemeClr val="tx1"/>
          </a:solidFill>
          <a:latin typeface="+mn-lt"/>
          <a:ea typeface="+mn-ea"/>
          <a:cs typeface="+mn-cs"/>
        </a:defRPr>
      </a:lvl1pPr>
      <a:lvl2pPr marL="371433" algn="l" defTabSz="742865" rtl="0" eaLnBrk="1" latinLnBrk="0" hangingPunct="1">
        <a:defRPr kumimoji="1" sz="1462" kern="1200">
          <a:solidFill>
            <a:schemeClr val="tx1"/>
          </a:solidFill>
          <a:latin typeface="+mn-lt"/>
          <a:ea typeface="+mn-ea"/>
          <a:cs typeface="+mn-cs"/>
        </a:defRPr>
      </a:lvl2pPr>
      <a:lvl3pPr marL="742865" algn="l" defTabSz="742865" rtl="0" eaLnBrk="1" latinLnBrk="0" hangingPunct="1">
        <a:defRPr kumimoji="1" sz="1462" kern="1200">
          <a:solidFill>
            <a:schemeClr val="tx1"/>
          </a:solidFill>
          <a:latin typeface="+mn-lt"/>
          <a:ea typeface="+mn-ea"/>
          <a:cs typeface="+mn-cs"/>
        </a:defRPr>
      </a:lvl3pPr>
      <a:lvl4pPr marL="1114297" algn="l" defTabSz="742865" rtl="0" eaLnBrk="1" latinLnBrk="0" hangingPunct="1">
        <a:defRPr kumimoji="1" sz="1462" kern="1200">
          <a:solidFill>
            <a:schemeClr val="tx1"/>
          </a:solidFill>
          <a:latin typeface="+mn-lt"/>
          <a:ea typeface="+mn-ea"/>
          <a:cs typeface="+mn-cs"/>
        </a:defRPr>
      </a:lvl4pPr>
      <a:lvl5pPr marL="1485729" algn="l" defTabSz="742865" rtl="0" eaLnBrk="1" latinLnBrk="0" hangingPunct="1">
        <a:defRPr kumimoji="1" sz="1462" kern="1200">
          <a:solidFill>
            <a:schemeClr val="tx1"/>
          </a:solidFill>
          <a:latin typeface="+mn-lt"/>
          <a:ea typeface="+mn-ea"/>
          <a:cs typeface="+mn-cs"/>
        </a:defRPr>
      </a:lvl5pPr>
      <a:lvl6pPr marL="1857162" algn="l" defTabSz="742865" rtl="0" eaLnBrk="1" latinLnBrk="0" hangingPunct="1">
        <a:defRPr kumimoji="1" sz="1462" kern="1200">
          <a:solidFill>
            <a:schemeClr val="tx1"/>
          </a:solidFill>
          <a:latin typeface="+mn-lt"/>
          <a:ea typeface="+mn-ea"/>
          <a:cs typeface="+mn-cs"/>
        </a:defRPr>
      </a:lvl6pPr>
      <a:lvl7pPr marL="2228594" algn="l" defTabSz="742865" rtl="0" eaLnBrk="1" latinLnBrk="0" hangingPunct="1">
        <a:defRPr kumimoji="1" sz="1462" kern="1200">
          <a:solidFill>
            <a:schemeClr val="tx1"/>
          </a:solidFill>
          <a:latin typeface="+mn-lt"/>
          <a:ea typeface="+mn-ea"/>
          <a:cs typeface="+mn-cs"/>
        </a:defRPr>
      </a:lvl7pPr>
      <a:lvl8pPr marL="2600026" algn="l" defTabSz="742865" rtl="0" eaLnBrk="1" latinLnBrk="0" hangingPunct="1">
        <a:defRPr kumimoji="1" sz="1462" kern="1200">
          <a:solidFill>
            <a:schemeClr val="tx1"/>
          </a:solidFill>
          <a:latin typeface="+mn-lt"/>
          <a:ea typeface="+mn-ea"/>
          <a:cs typeface="+mn-cs"/>
        </a:defRPr>
      </a:lvl8pPr>
      <a:lvl9pPr marL="2971459" algn="l" defTabSz="742865" rtl="0" eaLnBrk="1" latinLnBrk="0" hangingPunct="1">
        <a:defRPr kumimoji="1" sz="14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/>
        </p:nvSpPr>
        <p:spPr>
          <a:xfrm>
            <a:off x="22691" y="3535156"/>
            <a:ext cx="9897291" cy="33263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/>
        </p:nvSpPr>
        <p:spPr>
          <a:xfrm>
            <a:off x="-512" y="3535156"/>
            <a:ext cx="9902564" cy="3357648"/>
          </a:xfrm>
          <a:prstGeom prst="rect">
            <a:avLst/>
          </a:prstGeom>
          <a:solidFill>
            <a:schemeClr val="accent3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157727" y="3785711"/>
            <a:ext cx="107598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>
                <a:solidFill>
                  <a:schemeClr val="bg1"/>
                </a:solidFill>
              </a:rPr>
              <a:t>白石建設工業株式会社</a:t>
            </a:r>
            <a:r>
              <a:rPr lang="ja-JP" altLang="en-US" sz="32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の</a:t>
            </a:r>
            <a:r>
              <a:rPr lang="ja-JP" altLang="en-US" sz="44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お役立ちレポート</a:t>
            </a:r>
            <a:endParaRPr lang="en-US" altLang="ja-JP" sz="4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157727" y="4756053"/>
            <a:ext cx="93121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>
                <a:solidFill>
                  <a:srgbClr val="FFFF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● </a:t>
            </a:r>
            <a:r>
              <a:rPr lang="ja-JP" altLang="en-US" sz="20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製造業、</a:t>
            </a:r>
            <a:r>
              <a:rPr lang="ja-JP" altLang="en-US" sz="20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運輸業、卸売・小売業の担当者の必読書</a:t>
            </a:r>
            <a:r>
              <a:rPr lang="en-US" altLang="ja-JP" sz="20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!!</a:t>
            </a:r>
          </a:p>
          <a:p>
            <a:r>
              <a:rPr lang="ja-JP" altLang="en-US" sz="2000" dirty="0" smtClean="0">
                <a:solidFill>
                  <a:srgbClr val="FFFF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● </a:t>
            </a:r>
            <a:r>
              <a:rPr lang="ja-JP" altLang="en-US" sz="20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知って</a:t>
            </a:r>
            <a:r>
              <a:rPr lang="ja-JP" altLang="en-US" sz="20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得する「事業再構築補助金」の採択結果まとめをご紹介</a:t>
            </a:r>
            <a:r>
              <a:rPr lang="en-US" altLang="ja-JP" sz="20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!!</a:t>
            </a:r>
            <a:r>
              <a:rPr lang="ja-JP" altLang="en-US" sz="20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endParaRPr lang="en-US" altLang="ja-JP" sz="20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000" dirty="0">
                <a:solidFill>
                  <a:srgbClr val="FFFF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●</a:t>
            </a:r>
            <a:r>
              <a:rPr lang="ja-JP" altLang="en-US" sz="20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ja-JP" altLang="en-US" sz="20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第</a:t>
            </a:r>
            <a:r>
              <a:rPr lang="en-US" altLang="ja-JP" sz="20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20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回～８回公募</a:t>
            </a:r>
            <a:r>
              <a:rPr lang="ja-JP" altLang="en-US" sz="20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の採択結果からみた</a:t>
            </a:r>
            <a:r>
              <a:rPr lang="ja-JP" altLang="en-US" sz="20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“通過しやすい事業内容”</a:t>
            </a:r>
            <a:r>
              <a:rPr lang="ja-JP" altLang="en-US" sz="20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まで掲載</a:t>
            </a:r>
            <a:r>
              <a:rPr lang="en-US" altLang="ja-JP" sz="20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!!</a:t>
            </a:r>
            <a:endParaRPr lang="en-US" altLang="ja-JP" sz="20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-88164" y="1322748"/>
            <a:ext cx="101416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4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事業再構築補助金</a:t>
            </a:r>
            <a:endParaRPr lang="en-US" altLang="ja-JP" sz="74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ja-JP" altLang="en-US" sz="5200" b="1" u="sng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第８回採択結果</a:t>
            </a:r>
            <a:r>
              <a:rPr lang="en-US" altLang="ja-JP" sz="5200" b="1" u="sng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&amp;</a:t>
            </a:r>
            <a:r>
              <a:rPr lang="ja-JP" altLang="en-US" sz="5200" b="1" u="sng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第１０回公募要領</a:t>
            </a:r>
            <a:endParaRPr lang="en-US" altLang="ja-JP" sz="5200" b="1" u="sng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6" name="二等辺三角形 25"/>
          <p:cNvSpPr/>
          <p:nvPr/>
        </p:nvSpPr>
        <p:spPr>
          <a:xfrm rot="11830902">
            <a:off x="8020209" y="1786762"/>
            <a:ext cx="335870" cy="772319"/>
          </a:xfrm>
          <a:prstGeom prst="triangle">
            <a:avLst>
              <a:gd name="adj" fmla="val 10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7" name="楕円 26"/>
          <p:cNvSpPr/>
          <p:nvPr/>
        </p:nvSpPr>
        <p:spPr>
          <a:xfrm>
            <a:off x="7953097" y="1167624"/>
            <a:ext cx="1951210" cy="137517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8094339" y="1253446"/>
            <a:ext cx="19512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0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すぐ</a:t>
            </a:r>
            <a:endParaRPr lang="en-US" altLang="ja-JP" sz="3000" b="1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ja-JP" altLang="en-US" sz="36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わかる</a:t>
            </a:r>
            <a:r>
              <a:rPr lang="en-US" altLang="ja-JP" sz="36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!!</a:t>
            </a:r>
            <a:endParaRPr kumimoji="1" lang="en-US" altLang="ja-JP" sz="3600" b="1" dirty="0" smtClean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27" y="59993"/>
            <a:ext cx="3246138" cy="589858"/>
          </a:xfrm>
          <a:prstGeom prst="rect">
            <a:avLst/>
          </a:prstGeom>
        </p:spPr>
      </p:pic>
      <p:sp>
        <p:nvSpPr>
          <p:cNvPr id="13" name="角丸四角形 12"/>
          <p:cNvSpPr/>
          <p:nvPr/>
        </p:nvSpPr>
        <p:spPr>
          <a:xfrm>
            <a:off x="33460" y="641637"/>
            <a:ext cx="9835338" cy="432000"/>
          </a:xfrm>
          <a:prstGeom prst="roundRect">
            <a:avLst/>
          </a:prstGeom>
          <a:solidFill>
            <a:srgbClr val="002060"/>
          </a:solidFill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ja-JP" altLang="en-US" sz="2000" b="1" dirty="0">
              <a:solidFill>
                <a:schemeClr val="bg1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33004" y="653629"/>
            <a:ext cx="9795300" cy="40011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000" dirty="0" smtClean="0">
                <a:solidFill>
                  <a:schemeClr val="bg1"/>
                </a:solidFill>
              </a:rPr>
              <a:t>創業</a:t>
            </a:r>
            <a:r>
              <a:rPr lang="en-US" altLang="ja-JP" sz="2000" dirty="0" smtClean="0">
                <a:solidFill>
                  <a:schemeClr val="bg1"/>
                </a:solidFill>
              </a:rPr>
              <a:t>63</a:t>
            </a:r>
            <a:r>
              <a:rPr lang="ja-JP" altLang="en-US" sz="2000" dirty="0" smtClean="0">
                <a:solidFill>
                  <a:schemeClr val="bg1"/>
                </a:solidFill>
              </a:rPr>
              <a:t>年を越える信頼と</a:t>
            </a:r>
            <a:r>
              <a:rPr lang="ja-JP" altLang="en-US" sz="2000" dirty="0">
                <a:solidFill>
                  <a:schemeClr val="bg1"/>
                </a:solidFill>
              </a:rPr>
              <a:t>実績</a:t>
            </a:r>
            <a:r>
              <a:rPr lang="en-US" altLang="ja-JP" sz="2000" dirty="0">
                <a:solidFill>
                  <a:schemeClr val="bg1"/>
                </a:solidFill>
              </a:rPr>
              <a:t>!!</a:t>
            </a:r>
            <a:r>
              <a:rPr lang="ja-JP" altLang="en-US" sz="2000" dirty="0">
                <a:solidFill>
                  <a:schemeClr val="bg1"/>
                </a:solidFill>
              </a:rPr>
              <a:t> </a:t>
            </a:r>
            <a:r>
              <a:rPr lang="ja-JP" altLang="en-US" sz="2000" dirty="0" smtClean="0">
                <a:solidFill>
                  <a:schemeClr val="bg1"/>
                </a:solidFill>
              </a:rPr>
              <a:t>“愛媛県の最先端企業を目指す白石建設工業株式会社</a:t>
            </a:r>
            <a:endParaRPr lang="ja-JP" alt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92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7677150" y="6492875"/>
            <a:ext cx="222885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789F95-6787-4E1C-ADDA-233CD8DBDC42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18146" y="393964"/>
            <a:ext cx="6149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50" charset="-128"/>
                <a:ea typeface="meiryo" panose="020B0604030504040204" pitchFamily="50" charset="-128"/>
                <a:cs typeface="+mn-cs"/>
              </a:rPr>
              <a:t>採択結果からみた次回公募に向けた対策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" panose="020B0604030504040204" pitchFamily="50" charset="-128"/>
              <a:ea typeface="meiryo" panose="020B0604030504040204" pitchFamily="50" charset="-128"/>
              <a:cs typeface="+mn-c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41220" y="999063"/>
            <a:ext cx="9444889" cy="50783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50" charset="-128"/>
                <a:ea typeface="meiryo" panose="020B0604030504040204" pitchFamily="50" charset="-128"/>
                <a:cs typeface="+mn-cs"/>
              </a:rPr>
              <a:t>第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50" charset="-128"/>
                <a:ea typeface="meiryo" panose="020B0604030504040204" pitchFamily="50" charset="-128"/>
                <a:cs typeface="+mn-cs"/>
              </a:rPr>
              <a:t>8</a:t>
            </a: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50" charset="-128"/>
                <a:ea typeface="meiryo" panose="020B0604030504040204" pitchFamily="50" charset="-128"/>
                <a:cs typeface="+mn-cs"/>
              </a:rPr>
              <a:t>回は、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50" charset="-128"/>
                <a:ea typeface="meiryo" panose="020B0604030504040204" pitchFamily="50" charset="-128"/>
                <a:cs typeface="+mn-cs"/>
              </a:rPr>
              <a:t>応募数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50" charset="-128"/>
                <a:ea typeface="meiryo" panose="020B0604030504040204" pitchFamily="50" charset="-128"/>
                <a:cs typeface="+mn-cs"/>
              </a:rPr>
              <a:t>12,591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50" charset="-128"/>
                <a:ea typeface="meiryo" panose="020B0604030504040204" pitchFamily="50" charset="-128"/>
                <a:cs typeface="+mn-cs"/>
              </a:rPr>
              <a:t>件・採択数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50" charset="-128"/>
                <a:ea typeface="meiryo" panose="020B0604030504040204" pitchFamily="50" charset="-128"/>
                <a:cs typeface="+mn-cs"/>
              </a:rPr>
              <a:t>6,456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50" charset="-128"/>
                <a:ea typeface="meiryo" panose="020B0604030504040204" pitchFamily="50" charset="-128"/>
                <a:cs typeface="+mn-cs"/>
              </a:rPr>
              <a:t>件と過去</a:t>
            </a: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50" charset="-128"/>
                <a:ea typeface="meiryo" panose="020B0604030504040204" pitchFamily="50" charset="-128"/>
                <a:cs typeface="+mn-cs"/>
              </a:rPr>
              <a:t>最少でしたが、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50" charset="-128"/>
                <a:ea typeface="meiryo" panose="020B0604030504040204" pitchFamily="50" charset="-128"/>
                <a:cs typeface="+mn-cs"/>
              </a:rPr>
              <a:t>採択率は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50" charset="-128"/>
                <a:ea typeface="meiryo" panose="020B0604030504040204" pitchFamily="50" charset="-128"/>
                <a:cs typeface="+mn-cs"/>
              </a:rPr>
              <a:t>51.3%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50" charset="-128"/>
                <a:ea typeface="meiryo" panose="020B0604030504040204" pitchFamily="50" charset="-128"/>
                <a:cs typeface="+mn-cs"/>
              </a:rPr>
              <a:t>過去最高となりました</a:t>
            </a: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50" charset="-128"/>
                <a:ea typeface="meiryo" panose="020B0604030504040204" pitchFamily="50" charset="-128"/>
                <a:cs typeface="+mn-cs"/>
              </a:rPr>
              <a:t>。</a:t>
            </a:r>
            <a:endParaRPr kumimoji="1" lang="en-US" altLang="ja-JP" sz="1800" b="1" i="0" u="sng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eiryo" panose="020B0604030504040204" pitchFamily="50" charset="-128"/>
              <a:ea typeface="meiryo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50" charset="-128"/>
                <a:ea typeface="meiryo" panose="020B0604030504040204" pitchFamily="50" charset="-128"/>
                <a:cs typeface="+mn-cs"/>
              </a:rPr>
              <a:t>一方</a:t>
            </a: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50" charset="-128"/>
                <a:ea typeface="meiryo" panose="020B0604030504040204" pitchFamily="50" charset="-128"/>
                <a:cs typeface="+mn-cs"/>
              </a:rPr>
              <a:t>、</a:t>
            </a:r>
            <a:r>
              <a:rPr kumimoji="1" lang="ja-JP" altLang="en-US" sz="18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panose="020B0604030504040204" pitchFamily="50" charset="-128"/>
                <a:ea typeface="meiryo" panose="020B0604030504040204" pitchFamily="50" charset="-128"/>
                <a:cs typeface="+mn-cs"/>
              </a:rPr>
              <a:t>グリーン成長枠は</a:t>
            </a:r>
            <a:r>
              <a:rPr kumimoji="1" lang="ja-JP" alt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panose="020B0604030504040204" pitchFamily="50" charset="-128"/>
                <a:ea typeface="meiryo" panose="020B0604030504040204" pitchFamily="50" charset="-128"/>
                <a:cs typeface="+mn-cs"/>
              </a:rPr>
              <a:t>、第</a:t>
            </a:r>
            <a:r>
              <a:rPr kumimoji="1" lang="en-US" altLang="ja-JP" sz="18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panose="020B0604030504040204" pitchFamily="50" charset="-128"/>
                <a:ea typeface="meiryo" panose="020B0604030504040204" pitchFamily="50" charset="-128"/>
                <a:cs typeface="+mn-cs"/>
              </a:rPr>
              <a:t>6~8</a:t>
            </a:r>
            <a:r>
              <a:rPr kumimoji="1" lang="ja-JP" altLang="en-US" sz="18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panose="020B0604030504040204" pitchFamily="50" charset="-128"/>
                <a:ea typeface="meiryo" panose="020B0604030504040204" pitchFamily="50" charset="-128"/>
                <a:cs typeface="+mn-cs"/>
              </a:rPr>
              <a:t>回全て</a:t>
            </a:r>
            <a:r>
              <a:rPr kumimoji="1" lang="en-US" altLang="ja-JP" sz="18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panose="020B0604030504040204" pitchFamily="50" charset="-128"/>
                <a:ea typeface="meiryo" panose="020B0604030504040204" pitchFamily="50" charset="-128"/>
                <a:cs typeface="+mn-cs"/>
              </a:rPr>
              <a:t>40</a:t>
            </a:r>
            <a:r>
              <a:rPr kumimoji="1" lang="ja-JP" altLang="en-US" sz="18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panose="020B0604030504040204" pitchFamily="50" charset="-128"/>
                <a:ea typeface="meiryo" panose="020B0604030504040204" pitchFamily="50" charset="-128"/>
                <a:cs typeface="+mn-cs"/>
              </a:rPr>
              <a:t>％前後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50" charset="-128"/>
                <a:ea typeface="meiryo" panose="020B0604030504040204" pitchFamily="50" charset="-128"/>
                <a:cs typeface="+mn-cs"/>
              </a:rPr>
              <a:t>となり</a:t>
            </a: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50" charset="-128"/>
                <a:ea typeface="meiryo" panose="020B0604030504040204" pitchFamily="50" charset="-128"/>
                <a:cs typeface="+mn-cs"/>
              </a:rPr>
              <a:t>、他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50" charset="-128"/>
                <a:ea typeface="meiryo" panose="020B0604030504040204" pitchFamily="50" charset="-128"/>
                <a:cs typeface="+mn-cs"/>
              </a:rPr>
              <a:t>の</a:t>
            </a: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50" charset="-128"/>
                <a:ea typeface="meiryo" panose="020B0604030504040204" pitchFamily="50" charset="-128"/>
                <a:cs typeface="+mn-cs"/>
              </a:rPr>
              <a:t>申請類型に比べて低くなっています。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50" charset="-128"/>
                <a:ea typeface="meiryo" panose="020B0604030504040204" pitchFamily="50" charset="-128"/>
                <a:cs typeface="+mn-cs"/>
              </a:rPr>
              <a:t>2023</a:t>
            </a: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50" charset="-128"/>
                <a:ea typeface="meiryo" panose="020B0604030504040204" pitchFamily="50" charset="-128"/>
                <a:cs typeface="+mn-cs"/>
              </a:rPr>
              <a:t>年の第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50" charset="-128"/>
                <a:ea typeface="meiryo" panose="020B0604030504040204" pitchFamily="50" charset="-128"/>
                <a:cs typeface="+mn-cs"/>
              </a:rPr>
              <a:t>9</a:t>
            </a: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50" charset="-128"/>
                <a:ea typeface="meiryo" panose="020B0604030504040204" pitchFamily="50" charset="-128"/>
                <a:cs typeface="+mn-cs"/>
              </a:rPr>
              <a:t>回以降では、</a:t>
            </a:r>
            <a:r>
              <a:rPr kumimoji="1" lang="ja-JP" altLang="en-US" sz="18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panose="020B0604030504040204" pitchFamily="50" charset="-128"/>
                <a:ea typeface="meiryo" panose="020B0604030504040204" pitchFamily="50" charset="-128"/>
                <a:cs typeface="+mn-cs"/>
              </a:rPr>
              <a:t>新たなグリーン成長枠（エントリー枠、スタンダード枠）にて要件緩和がなされる見込み</a:t>
            </a: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50" charset="-128"/>
                <a:ea typeface="meiryo" panose="020B0604030504040204" pitchFamily="50" charset="-128"/>
                <a:cs typeface="+mn-cs"/>
              </a:rPr>
              <a:t>です。</a:t>
            </a:r>
            <a:endParaRPr kumimoji="1" lang="en-US" altLang="ja-JP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" panose="020B0604030504040204" pitchFamily="50" charset="-128"/>
              <a:ea typeface="meiryo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50" charset="-128"/>
                <a:ea typeface="meiryo" panose="020B0604030504040204" pitchFamily="50" charset="-128"/>
                <a:cs typeface="+mn-cs"/>
              </a:rPr>
              <a:t>引き続き、採択者の偏りをなくすよう調整され、</a:t>
            </a:r>
            <a:r>
              <a:rPr kumimoji="1" lang="ja-JP" altLang="en-US" sz="18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panose="020B0604030504040204" pitchFamily="50" charset="-128"/>
                <a:ea typeface="meiryo" panose="020B0604030504040204" pitchFamily="50" charset="-128"/>
                <a:cs typeface="+mn-cs"/>
              </a:rPr>
              <a:t>第</a:t>
            </a:r>
            <a:r>
              <a:rPr kumimoji="1" lang="en-US" altLang="ja-JP" sz="1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panose="020B0604030504040204" pitchFamily="50" charset="-128"/>
                <a:ea typeface="meiryo" panose="020B0604030504040204" pitchFamily="50" charset="-128"/>
                <a:cs typeface="+mn-cs"/>
              </a:rPr>
              <a:t>9</a:t>
            </a:r>
            <a:r>
              <a:rPr kumimoji="1" lang="ja-JP" altLang="en-US" sz="18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panose="020B0604030504040204" pitchFamily="50" charset="-128"/>
                <a:ea typeface="meiryo" panose="020B0604030504040204" pitchFamily="50" charset="-128"/>
                <a:cs typeface="+mn-cs"/>
              </a:rPr>
              <a:t>回も全体では</a:t>
            </a:r>
            <a:r>
              <a:rPr kumimoji="1" lang="en-US" altLang="ja-JP" sz="18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panose="020B0604030504040204" pitchFamily="50" charset="-128"/>
                <a:ea typeface="meiryo" panose="020B0604030504040204" pitchFamily="50" charset="-128"/>
                <a:cs typeface="+mn-cs"/>
              </a:rPr>
              <a:t>4</a:t>
            </a:r>
            <a:r>
              <a:rPr kumimoji="1" lang="ja-JP" altLang="en-US" sz="18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panose="020B0604030504040204" pitchFamily="50" charset="-128"/>
                <a:ea typeface="meiryo" panose="020B0604030504040204" pitchFamily="50" charset="-128"/>
                <a:cs typeface="+mn-cs"/>
              </a:rPr>
              <a:t>～</a:t>
            </a:r>
            <a:r>
              <a:rPr kumimoji="1" lang="en-US" altLang="ja-JP" sz="18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panose="020B0604030504040204" pitchFamily="50" charset="-128"/>
                <a:ea typeface="meiryo" panose="020B0604030504040204" pitchFamily="50" charset="-128"/>
                <a:cs typeface="+mn-cs"/>
              </a:rPr>
              <a:t>5</a:t>
            </a:r>
            <a:r>
              <a:rPr kumimoji="1" lang="ja-JP" altLang="en-US" sz="18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panose="020B0604030504040204" pitchFamily="50" charset="-128"/>
                <a:ea typeface="meiryo" panose="020B0604030504040204" pitchFamily="50" charset="-128"/>
                <a:cs typeface="+mn-cs"/>
              </a:rPr>
              <a:t>割の採択率となる</a:t>
            </a: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50" charset="-128"/>
                <a:ea typeface="meiryo" panose="020B0604030504040204" pitchFamily="50" charset="-128"/>
                <a:cs typeface="+mn-cs"/>
              </a:rPr>
              <a:t>と予想されます。</a:t>
            </a:r>
            <a:endParaRPr kumimoji="1" lang="en-US" altLang="ja-JP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" panose="020B0604030504040204" pitchFamily="50" charset="-128"/>
              <a:ea typeface="meiryo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50" charset="-128"/>
                <a:ea typeface="meiryo" panose="020B0604030504040204" pitchFamily="50" charset="-128"/>
                <a:cs typeface="+mn-cs"/>
              </a:rPr>
              <a:t>第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50" charset="-128"/>
                <a:ea typeface="meiryo" panose="020B0604030504040204" pitchFamily="50" charset="-128"/>
                <a:cs typeface="+mn-cs"/>
              </a:rPr>
              <a:t>1</a:t>
            </a: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50" charset="-128"/>
                <a:ea typeface="meiryo" panose="020B0604030504040204" pitchFamily="50" charset="-128"/>
                <a:cs typeface="+mn-cs"/>
              </a:rPr>
              <a:t>～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50" charset="-128"/>
                <a:ea typeface="meiryo" panose="020B0604030504040204" pitchFamily="50" charset="-128"/>
                <a:cs typeface="+mn-cs"/>
              </a:rPr>
              <a:t>8</a:t>
            </a: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50" charset="-128"/>
                <a:ea typeface="meiryo" panose="020B0604030504040204" pitchFamily="50" charset="-128"/>
                <a:cs typeface="+mn-cs"/>
              </a:rPr>
              <a:t>回公募で採択された事業計画のタイトル、概要は参考となります。</a:t>
            </a:r>
            <a:endParaRPr kumimoji="1" lang="en-US" altLang="ja-JP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" panose="020B0604030504040204" pitchFamily="50" charset="-128"/>
              <a:ea typeface="meiryo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50" charset="-128"/>
                <a:ea typeface="meiryo" panose="020B0604030504040204" pitchFamily="50" charset="-128"/>
                <a:cs typeface="+mn-cs"/>
              </a:rPr>
              <a:t>例えば、</a:t>
            </a:r>
            <a:r>
              <a:rPr kumimoji="1" lang="en-US" altLang="ja-JP" sz="1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panose="020B0604030504040204" pitchFamily="50" charset="-128"/>
                <a:ea typeface="meiryo" panose="020B0604030504040204" pitchFamily="50" charset="-128"/>
                <a:cs typeface="+mn-cs"/>
              </a:rPr>
              <a:t>EC</a:t>
            </a:r>
            <a:r>
              <a:rPr kumimoji="1" lang="ja-JP" altLang="en-US" sz="18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panose="020B0604030504040204" pitchFamily="50" charset="-128"/>
                <a:ea typeface="meiryo" panose="020B0604030504040204" pitchFamily="50" charset="-128"/>
                <a:cs typeface="+mn-cs"/>
              </a:rPr>
              <a:t>、</a:t>
            </a:r>
            <a:r>
              <a:rPr kumimoji="1" lang="ja-JP" alt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panose="020B0604030504040204" pitchFamily="50" charset="-128"/>
                <a:ea typeface="meiryo" panose="020B0604030504040204" pitchFamily="50" charset="-128"/>
                <a:cs typeface="+mn-cs"/>
              </a:rPr>
              <a:t>テイクアウト</a:t>
            </a:r>
            <a:r>
              <a:rPr kumimoji="1" lang="ja-JP" altLang="en-US" sz="18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panose="020B0604030504040204" pitchFamily="50" charset="-128"/>
                <a:ea typeface="meiryo" panose="020B0604030504040204" pitchFamily="50" charset="-128"/>
                <a:cs typeface="+mn-cs"/>
              </a:rPr>
              <a:t>、</a:t>
            </a:r>
            <a:r>
              <a:rPr kumimoji="1" lang="en-US" altLang="ja-JP" sz="1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panose="020B0604030504040204" pitchFamily="50" charset="-128"/>
                <a:ea typeface="meiryo" panose="020B0604030504040204" pitchFamily="50" charset="-128"/>
                <a:cs typeface="+mn-cs"/>
              </a:rPr>
              <a:t> EV</a:t>
            </a:r>
            <a:r>
              <a:rPr kumimoji="1" lang="ja-JP" altLang="en-US" sz="18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panose="020B0604030504040204" pitchFamily="50" charset="-128"/>
                <a:ea typeface="meiryo" panose="020B0604030504040204" pitchFamily="50" charset="-128"/>
                <a:cs typeface="+mn-cs"/>
              </a:rPr>
              <a:t>、</a:t>
            </a:r>
            <a:r>
              <a:rPr kumimoji="1" lang="ja-JP" altLang="en-US" sz="18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panose="020B0604030504040204" pitchFamily="50" charset="-128"/>
                <a:ea typeface="meiryo" panose="020B0604030504040204" pitchFamily="50" charset="-128"/>
                <a:cs typeface="+mn-cs"/>
              </a:rPr>
              <a:t>専門店、建築、ブランド、スタジオ、ゴルフ、リサイクル、サウナ、</a:t>
            </a:r>
            <a:r>
              <a:rPr kumimoji="1" lang="en-US" altLang="ja-JP" sz="1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panose="020B0604030504040204" pitchFamily="50" charset="-128"/>
                <a:ea typeface="meiryo" panose="020B0604030504040204" pitchFamily="50" charset="-128"/>
                <a:cs typeface="+mn-cs"/>
              </a:rPr>
              <a:t> SDGs</a:t>
            </a:r>
            <a:r>
              <a:rPr kumimoji="1" lang="ja-JP" altLang="en-US" sz="18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panose="020B0604030504040204" pitchFamily="50" charset="-128"/>
                <a:ea typeface="meiryo" panose="020B0604030504040204" pitchFamily="50" charset="-128"/>
                <a:cs typeface="+mn-cs"/>
              </a:rPr>
              <a:t>、</a:t>
            </a:r>
            <a:r>
              <a:rPr kumimoji="1" lang="ja-JP" altLang="en-US" sz="18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panose="020B0604030504040204" pitchFamily="50" charset="-128"/>
                <a:ea typeface="meiryo" panose="020B0604030504040204" pitchFamily="50" charset="-128"/>
                <a:cs typeface="+mn-cs"/>
              </a:rPr>
              <a:t>ドローン、ロボット、グランピング、カーボンニュートラル</a:t>
            </a:r>
            <a:r>
              <a:rPr kumimoji="1" lang="ja-JP" alt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panose="020B0604030504040204" pitchFamily="50" charset="-128"/>
                <a:ea typeface="meiryo" panose="020B0604030504040204" pitchFamily="50" charset="-128"/>
                <a:cs typeface="+mn-cs"/>
              </a:rPr>
              <a:t>、 </a:t>
            </a:r>
            <a:r>
              <a:rPr kumimoji="1" lang="en-US" altLang="ja-JP" sz="18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panose="020B0604030504040204" pitchFamily="50" charset="-128"/>
                <a:ea typeface="meiryo" panose="020B0604030504040204" pitchFamily="50" charset="-128"/>
                <a:cs typeface="+mn-cs"/>
              </a:rPr>
              <a:t>DX</a:t>
            </a:r>
            <a:r>
              <a:rPr kumimoji="1" lang="ja-JP" altLang="en-US" sz="18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panose="020B0604030504040204" pitchFamily="50" charset="-128"/>
                <a:ea typeface="meiryo" panose="020B0604030504040204" pitchFamily="50" charset="-128"/>
                <a:cs typeface="+mn-cs"/>
              </a:rPr>
              <a:t>、</a:t>
            </a:r>
            <a:r>
              <a:rPr kumimoji="1" lang="ja-JP" altLang="en-US" sz="18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panose="020B0604030504040204" pitchFamily="50" charset="-128"/>
                <a:ea typeface="meiryo" panose="020B0604030504040204" pitchFamily="50" charset="-128"/>
                <a:cs typeface="+mn-cs"/>
              </a:rPr>
              <a:t>デリバリー</a:t>
            </a:r>
            <a:r>
              <a:rPr kumimoji="1" lang="ja-JP" alt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panose="020B0604030504040204" pitchFamily="50" charset="-128"/>
                <a:ea typeface="meiryo" panose="020B0604030504040204" pitchFamily="50" charset="-128"/>
                <a:cs typeface="+mn-cs"/>
              </a:rPr>
              <a:t>、</a:t>
            </a:r>
            <a:r>
              <a:rPr kumimoji="1" lang="ja-JP" altLang="en-US" sz="18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panose="020B0604030504040204" pitchFamily="50" charset="-128"/>
                <a:ea typeface="meiryo" panose="020B0604030504040204" pitchFamily="50" charset="-128"/>
                <a:cs typeface="+mn-cs"/>
              </a:rPr>
              <a:t>多角化など</a:t>
            </a: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50" charset="-128"/>
                <a:ea typeface="meiryo" panose="020B0604030504040204" pitchFamily="50" charset="-128"/>
                <a:cs typeface="+mn-cs"/>
              </a:rPr>
              <a:t>（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50" charset="-128"/>
                <a:ea typeface="meiryo" panose="020B0604030504040204" pitchFamily="50" charset="-128"/>
                <a:cs typeface="+mn-cs"/>
              </a:rPr>
              <a:t>※</a:t>
            </a: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50" charset="-128"/>
                <a:ea typeface="meiryo" panose="020B0604030504040204" pitchFamily="50" charset="-128"/>
                <a:cs typeface="+mn-cs"/>
              </a:rPr>
              <a:t>）は、事業再構築の鍵となる手法と考えられます。</a:t>
            </a:r>
            <a:endParaRPr kumimoji="1" lang="en-US" altLang="ja-JP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" panose="020B0604030504040204" pitchFamily="50" charset="-128"/>
              <a:ea typeface="meiryo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50" charset="-128"/>
                <a:ea typeface="meiryo" panose="020B0604030504040204" pitchFamily="50" charset="-128"/>
                <a:cs typeface="+mn-cs"/>
              </a:rPr>
              <a:t>（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50" charset="-128"/>
                <a:ea typeface="meiryo" panose="020B0604030504040204" pitchFamily="50" charset="-128"/>
                <a:cs typeface="+mn-cs"/>
              </a:rPr>
              <a:t>※</a:t>
            </a: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50" charset="-128"/>
                <a:ea typeface="meiryo" panose="020B0604030504040204" pitchFamily="50" charset="-128"/>
                <a:cs typeface="+mn-cs"/>
              </a:rPr>
              <a:t>）第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50" charset="-128"/>
                <a:ea typeface="meiryo" panose="020B0604030504040204" pitchFamily="50" charset="-128"/>
                <a:cs typeface="+mn-cs"/>
              </a:rPr>
              <a:t>8</a:t>
            </a: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50" charset="-128"/>
                <a:ea typeface="meiryo" panose="020B0604030504040204" pitchFamily="50" charset="-128"/>
                <a:cs typeface="+mn-cs"/>
              </a:rPr>
              <a:t>回採択の事業計画名にて、多く使われたキーワード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50" charset="-128"/>
                <a:ea typeface="meiryo" panose="020B0604030504040204" pitchFamily="50" charset="-128"/>
                <a:cs typeface="+mn-cs"/>
              </a:rPr>
              <a:t>TOP100</a:t>
            </a: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50" charset="-128"/>
                <a:ea typeface="meiryo" panose="020B0604030504040204" pitchFamily="50" charset="-128"/>
                <a:cs typeface="+mn-cs"/>
              </a:rPr>
              <a:t>より抽出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" panose="020B0604030504040204" pitchFamily="50" charset="-128"/>
              <a:ea typeface="meiryo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296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0" y="0"/>
            <a:ext cx="9906000" cy="196977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kumimoji="1" lang="en-US" altLang="ja-JP" dirty="0" smtClean="0">
              <a:solidFill>
                <a:schemeClr val="bg1"/>
              </a:solidFill>
            </a:endParaRPr>
          </a:p>
          <a:p>
            <a:pPr algn="ctr"/>
            <a:r>
              <a:rPr kumimoji="1" lang="ja-JP" altLang="en-US" sz="4000" dirty="0" smtClean="0">
                <a:solidFill>
                  <a:schemeClr val="bg1"/>
                </a:solidFill>
              </a:rPr>
              <a:t>白石建設工業では</a:t>
            </a:r>
            <a:endParaRPr kumimoji="1" lang="en-US" altLang="ja-JP" sz="4000" dirty="0" smtClean="0">
              <a:solidFill>
                <a:schemeClr val="bg1"/>
              </a:solidFill>
            </a:endParaRPr>
          </a:p>
          <a:p>
            <a:pPr algn="ctr"/>
            <a:r>
              <a:rPr lang="ja-JP" altLang="en-US" sz="4000" dirty="0" smtClean="0">
                <a:solidFill>
                  <a:schemeClr val="bg1"/>
                </a:solidFill>
              </a:rPr>
              <a:t>修繕</a:t>
            </a:r>
            <a:r>
              <a:rPr lang="ja-JP" altLang="en-US" sz="4000" dirty="0">
                <a:solidFill>
                  <a:schemeClr val="bg1"/>
                </a:solidFill>
              </a:rPr>
              <a:t>～</a:t>
            </a:r>
            <a:r>
              <a:rPr kumimoji="1" lang="ja-JP" altLang="en-US" sz="4000" dirty="0" smtClean="0">
                <a:solidFill>
                  <a:schemeClr val="bg1"/>
                </a:solidFill>
              </a:rPr>
              <a:t>建築相談まで受け付けております</a:t>
            </a:r>
            <a:endParaRPr kumimoji="1" lang="en-US" altLang="ja-JP" sz="4000" dirty="0" smtClean="0">
              <a:solidFill>
                <a:schemeClr val="bg1"/>
              </a:solidFill>
            </a:endParaRPr>
          </a:p>
          <a:p>
            <a:pPr algn="ctr"/>
            <a:r>
              <a:rPr lang="ja-JP" altLang="en-US" sz="2400" dirty="0" smtClean="0">
                <a:solidFill>
                  <a:schemeClr val="bg1"/>
                </a:solidFill>
              </a:rPr>
              <a:t>お気軽にご相談ください</a:t>
            </a:r>
            <a:endParaRPr kumimoji="1" lang="en-US" altLang="ja-JP" sz="4000" dirty="0" smtClean="0">
              <a:solidFill>
                <a:schemeClr val="bg1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66344" y="2070608"/>
            <a:ext cx="814730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/>
              <a:t>お電話でのお問合せ・ご相談（無料）</a:t>
            </a:r>
            <a:endParaRPr kumimoji="1" lang="en-US" altLang="ja-JP" sz="3200" dirty="0" smtClean="0"/>
          </a:p>
          <a:p>
            <a:r>
              <a:rPr lang="ja-JP" altLang="en-US" dirty="0" smtClean="0"/>
              <a:t>下記</a:t>
            </a:r>
            <a:r>
              <a:rPr lang="ja-JP" altLang="en-US" dirty="0"/>
              <a:t>番号</a:t>
            </a:r>
            <a:r>
              <a:rPr lang="ja-JP" altLang="en-US" dirty="0" smtClean="0"/>
              <a:t>からご連絡ください。</a:t>
            </a:r>
            <a:endParaRPr lang="en-US" altLang="ja-JP" dirty="0" smtClean="0"/>
          </a:p>
          <a:p>
            <a:r>
              <a:rPr lang="ja-JP" altLang="en-US" sz="5400" b="1" dirty="0" smtClean="0">
                <a:solidFill>
                  <a:srgbClr val="FFC000"/>
                </a:solidFill>
              </a:rPr>
              <a:t>０８９７</a:t>
            </a:r>
            <a:r>
              <a:rPr lang="en-US" altLang="ja-JP" sz="5400" b="1" dirty="0" smtClean="0">
                <a:solidFill>
                  <a:srgbClr val="FFC000"/>
                </a:solidFill>
              </a:rPr>
              <a:t> – </a:t>
            </a:r>
            <a:r>
              <a:rPr lang="ja-JP" altLang="en-US" sz="5400" b="1" dirty="0" smtClean="0">
                <a:solidFill>
                  <a:srgbClr val="FFC000"/>
                </a:solidFill>
              </a:rPr>
              <a:t>３</a:t>
            </a:r>
            <a:r>
              <a:rPr lang="ja-JP" altLang="en-US" sz="5400" b="1" dirty="0">
                <a:solidFill>
                  <a:srgbClr val="FFC000"/>
                </a:solidFill>
              </a:rPr>
              <a:t>３</a:t>
            </a:r>
            <a:r>
              <a:rPr lang="en-US" altLang="ja-JP" sz="5400" b="1" dirty="0" smtClean="0">
                <a:solidFill>
                  <a:srgbClr val="FFC000"/>
                </a:solidFill>
              </a:rPr>
              <a:t> – </a:t>
            </a:r>
            <a:r>
              <a:rPr lang="ja-JP" altLang="en-US" sz="5400" b="1" dirty="0" smtClean="0">
                <a:solidFill>
                  <a:srgbClr val="FFC000"/>
                </a:solidFill>
              </a:rPr>
              <a:t>４８１</a:t>
            </a:r>
            <a:r>
              <a:rPr lang="ja-JP" altLang="en-US" sz="5400" b="1" dirty="0">
                <a:solidFill>
                  <a:srgbClr val="FFC000"/>
                </a:solidFill>
              </a:rPr>
              <a:t>２</a:t>
            </a:r>
          </a:p>
          <a:p>
            <a:r>
              <a:rPr lang="ja-JP" altLang="en-US" dirty="0" smtClean="0"/>
              <a:t>受付時間：平日９：００～１</a:t>
            </a:r>
            <a:r>
              <a:rPr lang="ja-JP" altLang="en-US" dirty="0"/>
              <a:t>７</a:t>
            </a:r>
            <a:r>
              <a:rPr lang="ja-JP" altLang="en-US" dirty="0" smtClean="0"/>
              <a:t>：００（年中無休）</a:t>
            </a:r>
            <a:endParaRPr lang="en-US" altLang="ja-JP" dirty="0" smtClean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66344" y="4554728"/>
            <a:ext cx="81473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smtClean="0"/>
              <a:t>WE</a:t>
            </a:r>
            <a:r>
              <a:rPr lang="en-US" altLang="ja-JP" sz="3200" dirty="0"/>
              <a:t>B</a:t>
            </a:r>
            <a:r>
              <a:rPr kumimoji="1" lang="ja-JP" altLang="en-US" sz="3200" dirty="0" err="1" smtClean="0"/>
              <a:t>での</a:t>
            </a:r>
            <a:r>
              <a:rPr kumimoji="1" lang="ja-JP" altLang="en-US" sz="3200" dirty="0" smtClean="0"/>
              <a:t>お問合せ・ご相談（無料）</a:t>
            </a:r>
            <a:endParaRPr kumimoji="1" lang="en-US" altLang="ja-JP" sz="3200" dirty="0" smtClean="0"/>
          </a:p>
          <a:p>
            <a:r>
              <a:rPr lang="ja-JP" altLang="en-US" dirty="0" smtClean="0"/>
              <a:t>下記のキーワード検索または</a:t>
            </a:r>
            <a:r>
              <a:rPr lang="en-US" altLang="ja-JP" dirty="0" smtClean="0"/>
              <a:t>QR</a:t>
            </a:r>
            <a:r>
              <a:rPr lang="ja-JP" altLang="en-US" dirty="0" smtClean="0"/>
              <a:t>コードからサイトへアクセスください。</a:t>
            </a:r>
            <a:endParaRPr lang="en-US" altLang="ja-JP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76072" y="5517896"/>
            <a:ext cx="519379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 </a:t>
            </a:r>
            <a:r>
              <a:rPr lang="ja-JP" altLang="en-US" sz="3600" dirty="0"/>
              <a:t>白石</a:t>
            </a:r>
            <a:r>
              <a:rPr lang="ja-JP" altLang="en-US" sz="3600" dirty="0" smtClean="0"/>
              <a:t>建設工業　問合せ</a:t>
            </a:r>
            <a:endParaRPr lang="en-US" altLang="ja-JP" sz="36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849112" y="5517895"/>
            <a:ext cx="1429512" cy="646331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 dirty="0" smtClean="0">
                <a:solidFill>
                  <a:schemeClr val="bg1"/>
                </a:solidFill>
              </a:rPr>
              <a:t>検索</a:t>
            </a:r>
            <a:endParaRPr lang="en-US" altLang="ja-JP" sz="3600" dirty="0">
              <a:solidFill>
                <a:schemeClr val="bg1"/>
              </a:solidFill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274320" y="2185873"/>
            <a:ext cx="192024" cy="429768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274320" y="4641708"/>
            <a:ext cx="192024" cy="429768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6323" y="4768514"/>
            <a:ext cx="1714649" cy="1684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08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7677150" y="6492875"/>
            <a:ext cx="222885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789F95-6787-4E1C-ADDA-233CD8DBDC42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67345" y="339779"/>
            <a:ext cx="6149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50" charset="-128"/>
                <a:ea typeface="meiryo" panose="020B0604030504040204" pitchFamily="50" charset="-128"/>
                <a:cs typeface="+mn-cs"/>
              </a:rPr>
              <a:t>2023</a:t>
            </a:r>
            <a:r>
              <a:rPr kumimoji="1" lang="ja-JP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50" charset="-128"/>
                <a:ea typeface="meiryo" panose="020B0604030504040204" pitchFamily="50" charset="-128"/>
                <a:cs typeface="+mn-cs"/>
              </a:rPr>
              <a:t>年度の補助制度（第</a:t>
            </a: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50" charset="-128"/>
                <a:ea typeface="meiryo" panose="020B0604030504040204" pitchFamily="50" charset="-128"/>
                <a:cs typeface="+mn-cs"/>
              </a:rPr>
              <a:t>10</a:t>
            </a:r>
            <a:r>
              <a:rPr kumimoji="1" lang="ja-JP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50" charset="-128"/>
                <a:ea typeface="meiryo" panose="020B0604030504040204" pitchFamily="50" charset="-128"/>
                <a:cs typeface="+mn-cs"/>
              </a:rPr>
              <a:t>回以降）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" panose="020B0604030504040204" pitchFamily="50" charset="-128"/>
              <a:ea typeface="meiryo" panose="020B0604030504040204" pitchFamily="50" charset="-128"/>
              <a:cs typeface="+mn-cs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217" y="1357006"/>
            <a:ext cx="9252149" cy="5196829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322217" y="775842"/>
            <a:ext cx="93530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ctr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50" charset="-128"/>
                <a:ea typeface="meiryo" panose="020B0604030504040204" pitchFamily="50" charset="-128"/>
                <a:cs typeface="+mn-cs"/>
              </a:rPr>
              <a:t>第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50" charset="-128"/>
                <a:ea typeface="meiryo" panose="020B0604030504040204" pitchFamily="50" charset="-128"/>
                <a:cs typeface="+mn-cs"/>
              </a:rPr>
              <a:t>10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50" charset="-128"/>
                <a:ea typeface="meiryo" panose="020B0604030504040204" pitchFamily="50" charset="-128"/>
                <a:cs typeface="+mn-cs"/>
              </a:rPr>
              <a:t>回より申請類型が大幅に変更になります。公募要領は以下の通りです。</a:t>
            </a:r>
            <a:endParaRPr kumimoji="1" lang="en-US" altLang="ja-JP" sz="20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545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7677150" y="6492875"/>
            <a:ext cx="222885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789F95-6787-4E1C-ADDA-233CD8DBDC42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67345" y="339779"/>
            <a:ext cx="6149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50" charset="-128"/>
                <a:ea typeface="meiryo" panose="020B0604030504040204" pitchFamily="50" charset="-128"/>
                <a:cs typeface="+mn-cs"/>
              </a:rPr>
              <a:t>第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50" charset="-128"/>
                <a:ea typeface="meiryo" panose="020B0604030504040204" pitchFamily="50" charset="-128"/>
                <a:cs typeface="+mn-cs"/>
              </a:rPr>
              <a:t>１</a:t>
            </a:r>
            <a:r>
              <a:rPr kumimoji="1" lang="ja-JP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50" charset="-128"/>
                <a:ea typeface="meiryo" panose="020B0604030504040204" pitchFamily="50" charset="-128"/>
                <a:cs typeface="+mn-cs"/>
              </a:rPr>
              <a:t>～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50" charset="-128"/>
                <a:ea typeface="meiryo" panose="020B0604030504040204" pitchFamily="50" charset="-128"/>
                <a:cs typeface="+mn-cs"/>
              </a:rPr>
              <a:t>８</a:t>
            </a:r>
            <a:r>
              <a:rPr kumimoji="1" lang="ja-JP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50" charset="-128"/>
                <a:ea typeface="meiryo" panose="020B0604030504040204" pitchFamily="50" charset="-128"/>
                <a:cs typeface="+mn-cs"/>
              </a:rPr>
              <a:t>回公募の採択率について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" panose="020B0604030504040204" pitchFamily="50" charset="-128"/>
              <a:ea typeface="meiryo" panose="020B0604030504040204" pitchFamily="50" charset="-128"/>
              <a:cs typeface="+mn-c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70049" y="5477212"/>
            <a:ext cx="9444889" cy="10156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50" charset="-128"/>
                <a:ea typeface="meiryo" panose="020B0604030504040204" pitchFamily="50" charset="-128"/>
                <a:cs typeface="+mn-cs"/>
              </a:rPr>
              <a:t>第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50" charset="-128"/>
                <a:ea typeface="meiryo" panose="020B0604030504040204" pitchFamily="50" charset="-128"/>
                <a:cs typeface="+mn-cs"/>
              </a:rPr>
              <a:t>8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50" charset="-128"/>
                <a:ea typeface="meiryo" panose="020B0604030504040204" pitchFamily="50" charset="-128"/>
                <a:cs typeface="+mn-cs"/>
              </a:rPr>
              <a:t>回公募は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50" charset="-128"/>
                <a:ea typeface="meiryo" panose="020B0604030504040204" pitchFamily="50" charset="-128"/>
                <a:cs typeface="+mn-cs"/>
              </a:rPr>
              <a:t>、</a:t>
            </a:r>
            <a:r>
              <a:rPr kumimoji="1" lang="ja-JP" alt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panose="020B0604030504040204" pitchFamily="50" charset="-128"/>
                <a:ea typeface="meiryo" panose="020B0604030504040204" pitchFamily="50" charset="-128"/>
                <a:cs typeface="+mn-cs"/>
              </a:rPr>
              <a:t>申請</a:t>
            </a:r>
            <a:r>
              <a:rPr kumimoji="1" lang="ja-JP" alt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panose="020B0604030504040204" pitchFamily="50" charset="-128"/>
                <a:ea typeface="meiryo" panose="020B0604030504040204" pitchFamily="50" charset="-128"/>
                <a:cs typeface="+mn-cs"/>
              </a:rPr>
              <a:t>数</a:t>
            </a:r>
            <a:r>
              <a:rPr kumimoji="1" lang="en-US" altLang="ja-JP" sz="2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panose="020B0604030504040204" pitchFamily="50" charset="-128"/>
                <a:ea typeface="meiryo" panose="020B0604030504040204" pitchFamily="50" charset="-128"/>
                <a:cs typeface="+mn-cs"/>
              </a:rPr>
              <a:t>12,591</a:t>
            </a:r>
            <a:r>
              <a:rPr kumimoji="1" lang="ja-JP" alt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panose="020B0604030504040204" pitchFamily="50" charset="-128"/>
                <a:ea typeface="meiryo" panose="020B0604030504040204" pitchFamily="50" charset="-128"/>
                <a:cs typeface="+mn-cs"/>
              </a:rPr>
              <a:t>件に対して採択数</a:t>
            </a:r>
            <a:r>
              <a:rPr kumimoji="1" lang="en-US" altLang="ja-JP" sz="2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panose="020B0604030504040204" pitchFamily="50" charset="-128"/>
                <a:ea typeface="meiryo" panose="020B0604030504040204" pitchFamily="50" charset="-128"/>
                <a:cs typeface="+mn-cs"/>
              </a:rPr>
              <a:t>6,456</a:t>
            </a:r>
            <a:r>
              <a:rPr kumimoji="1" lang="ja-JP" alt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panose="020B0604030504040204" pitchFamily="50" charset="-128"/>
                <a:ea typeface="meiryo" panose="020B0604030504040204" pitchFamily="50" charset="-128"/>
                <a:cs typeface="+mn-cs"/>
              </a:rPr>
              <a:t>件（</a:t>
            </a:r>
            <a:r>
              <a:rPr kumimoji="1" lang="en-US" altLang="ja-JP" sz="2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panose="020B0604030504040204" pitchFamily="50" charset="-128"/>
                <a:ea typeface="meiryo" panose="020B0604030504040204" pitchFamily="50" charset="-128"/>
                <a:cs typeface="+mn-cs"/>
              </a:rPr>
              <a:t> 51.3</a:t>
            </a:r>
            <a:r>
              <a:rPr kumimoji="1" lang="en-US" altLang="ja-JP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panose="020B0604030504040204" pitchFamily="50" charset="-128"/>
                <a:ea typeface="meiryo" panose="020B0604030504040204" pitchFamily="50" charset="-128"/>
                <a:cs typeface="+mn-cs"/>
              </a:rPr>
              <a:t>%</a:t>
            </a:r>
            <a:r>
              <a:rPr kumimoji="1" lang="ja-JP" alt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panose="020B0604030504040204" pitchFamily="50" charset="-128"/>
                <a:ea typeface="meiryo" panose="020B0604030504040204" pitchFamily="50" charset="-128"/>
                <a:cs typeface="+mn-cs"/>
              </a:rPr>
              <a:t>）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50" charset="-128"/>
                <a:ea typeface="meiryo" panose="020B0604030504040204" pitchFamily="50" charset="-128"/>
                <a:cs typeface="+mn-cs"/>
              </a:rPr>
              <a:t>です。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" panose="020B0604030504040204" pitchFamily="50" charset="-128"/>
              <a:ea typeface="meiryo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panose="020B0604030504040204" pitchFamily="50" charset="-128"/>
                <a:ea typeface="meiryo" panose="020B0604030504040204" pitchFamily="50" charset="-128"/>
                <a:cs typeface="+mn-cs"/>
              </a:rPr>
              <a:t>過去</a:t>
            </a:r>
            <a:r>
              <a:rPr kumimoji="1" lang="ja-JP" alt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panose="020B0604030504040204" pitchFamily="50" charset="-128"/>
                <a:ea typeface="meiryo" panose="020B0604030504040204" pitchFamily="50" charset="-128"/>
                <a:cs typeface="+mn-cs"/>
              </a:rPr>
              <a:t>の公募と比べて、採択率は</a:t>
            </a:r>
            <a:r>
              <a:rPr kumimoji="1" lang="ja-JP" alt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panose="020B0604030504040204" pitchFamily="50" charset="-128"/>
                <a:ea typeface="meiryo" panose="020B0604030504040204" pitchFamily="50" charset="-128"/>
                <a:cs typeface="+mn-cs"/>
              </a:rPr>
              <a:t>最も</a:t>
            </a:r>
            <a:r>
              <a:rPr kumimoji="1" lang="ja-JP" alt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panose="020B0604030504040204" pitchFamily="50" charset="-128"/>
                <a:ea typeface="meiryo" panose="020B0604030504040204" pitchFamily="50" charset="-128"/>
                <a:cs typeface="+mn-cs"/>
              </a:rPr>
              <a:t>高く</a:t>
            </a:r>
            <a:r>
              <a:rPr kumimoji="1" lang="ja-JP" alt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panose="020B0604030504040204" pitchFamily="50" charset="-128"/>
                <a:ea typeface="meiryo" panose="020B0604030504040204" pitchFamily="50" charset="-128"/>
                <a:cs typeface="+mn-cs"/>
              </a:rPr>
              <a:t>なる</a:t>
            </a:r>
            <a:r>
              <a:rPr kumimoji="1" lang="ja-JP" alt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panose="020B0604030504040204" pitchFamily="50" charset="-128"/>
                <a:ea typeface="meiryo" panose="020B0604030504040204" pitchFamily="50" charset="-128"/>
                <a:cs typeface="+mn-cs"/>
              </a:rPr>
              <a:t>結果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50" charset="-128"/>
                <a:ea typeface="meiryo" panose="020B0604030504040204" pitchFamily="50" charset="-128"/>
                <a:cs typeface="+mn-cs"/>
              </a:rPr>
              <a:t>となりました。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" panose="020B0604030504040204" pitchFamily="50" charset="-128"/>
              <a:ea typeface="meiryo" panose="020B0604030504040204" pitchFamily="50" charset="-128"/>
              <a:cs typeface="+mn-cs"/>
            </a:endParaRPr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/>
          </p:nvPr>
        </p:nvGraphicFramePr>
        <p:xfrm>
          <a:off x="370050" y="897349"/>
          <a:ext cx="9444889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8289">
                  <a:extLst>
                    <a:ext uri="{9D8B030D-6E8A-4147-A177-3AD203B41FA5}">
                      <a16:colId xmlns:a16="http://schemas.microsoft.com/office/drawing/2014/main" val="2773436824"/>
                    </a:ext>
                  </a:extLst>
                </a:gridCol>
                <a:gridCol w="3796589">
                  <a:extLst>
                    <a:ext uri="{9D8B030D-6E8A-4147-A177-3AD203B41FA5}">
                      <a16:colId xmlns:a16="http://schemas.microsoft.com/office/drawing/2014/main" val="3256016014"/>
                    </a:ext>
                  </a:extLst>
                </a:gridCol>
                <a:gridCol w="1082649">
                  <a:extLst>
                    <a:ext uri="{9D8B030D-6E8A-4147-A177-3AD203B41FA5}">
                      <a16:colId xmlns:a16="http://schemas.microsoft.com/office/drawing/2014/main" val="7670138"/>
                    </a:ext>
                  </a:extLst>
                </a:gridCol>
                <a:gridCol w="1345997">
                  <a:extLst>
                    <a:ext uri="{9D8B030D-6E8A-4147-A177-3AD203B41FA5}">
                      <a16:colId xmlns:a16="http://schemas.microsoft.com/office/drawing/2014/main" val="2236104488"/>
                    </a:ext>
                  </a:extLst>
                </a:gridCol>
                <a:gridCol w="1296552">
                  <a:extLst>
                    <a:ext uri="{9D8B030D-6E8A-4147-A177-3AD203B41FA5}">
                      <a16:colId xmlns:a16="http://schemas.microsoft.com/office/drawing/2014/main" val="1426762253"/>
                    </a:ext>
                  </a:extLst>
                </a:gridCol>
                <a:gridCol w="1104813">
                  <a:extLst>
                    <a:ext uri="{9D8B030D-6E8A-4147-A177-3AD203B41FA5}">
                      <a16:colId xmlns:a16="http://schemas.microsoft.com/office/drawing/2014/main" val="3379844317"/>
                    </a:ext>
                  </a:extLst>
                </a:gridCol>
              </a:tblGrid>
              <a:tr h="402236"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meiryo" panose="020B0604030504040204" pitchFamily="50" charset="-128"/>
                        <a:ea typeface="meiryo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 smtClean="0">
                          <a:latin typeface="meiryo" panose="020B0604030504040204" pitchFamily="50" charset="-128"/>
                          <a:ea typeface="meiryo" panose="020B0604030504040204" pitchFamily="50" charset="-128"/>
                        </a:rPr>
                        <a:t>申請区分</a:t>
                      </a:r>
                      <a:endParaRPr kumimoji="1" lang="ja-JP" altLang="en-US" sz="1200" dirty="0">
                        <a:latin typeface="meiryo" panose="020B0604030504040204" pitchFamily="50" charset="-128"/>
                        <a:ea typeface="meiryo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 smtClean="0">
                          <a:latin typeface="meiryo" panose="020B0604030504040204" pitchFamily="50" charset="-128"/>
                          <a:ea typeface="meiryo" panose="020B0604030504040204" pitchFamily="50" charset="-128"/>
                        </a:rPr>
                        <a:t>申請数</a:t>
                      </a:r>
                      <a:endParaRPr kumimoji="1" lang="ja-JP" altLang="en-US" sz="1200" dirty="0">
                        <a:latin typeface="meiryo" panose="020B0604030504040204" pitchFamily="50" charset="-128"/>
                        <a:ea typeface="meiryo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 smtClean="0">
                          <a:latin typeface="meiryo" panose="020B0604030504040204" pitchFamily="50" charset="-128"/>
                          <a:ea typeface="meiryo" panose="020B0604030504040204" pitchFamily="50" charset="-128"/>
                        </a:rPr>
                        <a:t>要件を満</a:t>
                      </a:r>
                      <a:r>
                        <a:rPr kumimoji="1" lang="ja-JP" altLang="en-US" sz="1200" dirty="0" err="1" smtClean="0">
                          <a:latin typeface="meiryo" panose="020B0604030504040204" pitchFamily="50" charset="-128"/>
                          <a:ea typeface="meiryo" panose="020B0604030504040204" pitchFamily="50" charset="-128"/>
                        </a:rPr>
                        <a:t>た</a:t>
                      </a:r>
                      <a:endParaRPr kumimoji="1" lang="en-US" altLang="ja-JP" sz="1200" dirty="0" smtClean="0">
                        <a:latin typeface="meiryo" panose="020B0604030504040204" pitchFamily="50" charset="-128"/>
                        <a:ea typeface="meiryo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1200" dirty="0" smtClean="0">
                          <a:latin typeface="meiryo" panose="020B0604030504040204" pitchFamily="50" charset="-128"/>
                          <a:ea typeface="meiryo" panose="020B0604030504040204" pitchFamily="50" charset="-128"/>
                        </a:rPr>
                        <a:t>した申請数</a:t>
                      </a:r>
                      <a:endParaRPr kumimoji="1" lang="ja-JP" altLang="en-US" sz="1200" dirty="0">
                        <a:latin typeface="meiryo" panose="020B0604030504040204" pitchFamily="50" charset="-128"/>
                        <a:ea typeface="meiryo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 smtClean="0">
                          <a:latin typeface="meiryo" panose="020B0604030504040204" pitchFamily="50" charset="-128"/>
                          <a:ea typeface="meiryo" panose="020B0604030504040204" pitchFamily="50" charset="-128"/>
                        </a:rPr>
                        <a:t>採択数</a:t>
                      </a:r>
                      <a:endParaRPr kumimoji="1" lang="ja-JP" altLang="en-US" sz="1200" dirty="0">
                        <a:latin typeface="meiryo" panose="020B0604030504040204" pitchFamily="50" charset="-128"/>
                        <a:ea typeface="meiryo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 smtClean="0">
                          <a:latin typeface="meiryo" panose="020B0604030504040204" pitchFamily="50" charset="-128"/>
                          <a:ea typeface="meiryo" panose="020B0604030504040204" pitchFamily="50" charset="-128"/>
                        </a:rPr>
                        <a:t>採択率</a:t>
                      </a:r>
                      <a:endParaRPr kumimoji="1" lang="ja-JP" altLang="en-US" sz="1200" dirty="0">
                        <a:latin typeface="meiryo" panose="020B0604030504040204" pitchFamily="50" charset="-128"/>
                        <a:ea typeface="meiryo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450920"/>
                  </a:ext>
                </a:extLst>
              </a:tr>
              <a:tr h="236609">
                <a:tc rowSpan="7">
                  <a:txBody>
                    <a:bodyPr/>
                    <a:lstStyle/>
                    <a:p>
                      <a:pPr marL="0" marR="0" indent="0" algn="l" defTabSz="7428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kern="1200" dirty="0" smtClean="0">
                          <a:solidFill>
                            <a:schemeClr val="tx1"/>
                          </a:solidFill>
                          <a:latin typeface="meiryo" panose="020B0604030504040204" pitchFamily="50" charset="-128"/>
                          <a:ea typeface="meiryo" panose="020B0604030504040204" pitchFamily="50" charset="-128"/>
                          <a:cs typeface="+mn-cs"/>
                        </a:rPr>
                        <a:t>第</a:t>
                      </a:r>
                      <a:r>
                        <a:rPr kumimoji="1" lang="en-US" altLang="ja-JP" sz="1200" b="0" kern="1200" dirty="0" smtClean="0">
                          <a:solidFill>
                            <a:schemeClr val="tx1"/>
                          </a:solidFill>
                          <a:latin typeface="meiryo" panose="020B0604030504040204" pitchFamily="50" charset="-128"/>
                          <a:ea typeface="meiryo" panose="020B0604030504040204" pitchFamily="50" charset="-128"/>
                          <a:cs typeface="+mn-cs"/>
                        </a:rPr>
                        <a:t>8</a:t>
                      </a:r>
                      <a:r>
                        <a:rPr kumimoji="1" lang="ja-JP" altLang="en-US" sz="1200" b="0" kern="1200" dirty="0" smtClean="0">
                          <a:solidFill>
                            <a:schemeClr val="tx1"/>
                          </a:solidFill>
                          <a:latin typeface="meiryo" panose="020B0604030504040204" pitchFamily="50" charset="-128"/>
                          <a:ea typeface="meiryo" panose="020B0604030504040204" pitchFamily="50" charset="-128"/>
                          <a:cs typeface="+mn-cs"/>
                        </a:rPr>
                        <a:t>回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7428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kern="1200" dirty="0" smtClean="0">
                          <a:solidFill>
                            <a:schemeClr val="tx1"/>
                          </a:solidFill>
                          <a:latin typeface="meiryo" panose="020B0604030504040204" pitchFamily="50" charset="-128"/>
                          <a:ea typeface="meiryo" panose="020B0604030504040204" pitchFamily="50" charset="-128"/>
                          <a:cs typeface="+mn-cs"/>
                        </a:rPr>
                        <a:t>通常枠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42865" rtl="0" eaLnBrk="1" latinLnBrk="0" hangingPunct="1"/>
                      <a:r>
                        <a:rPr kumimoji="1" lang="en-US" altLang="ja-JP" sz="1200" b="0" kern="1200" dirty="0" smtClean="0">
                          <a:solidFill>
                            <a:schemeClr val="tx1"/>
                          </a:solidFill>
                          <a:latin typeface="meiryo" panose="020B0604030504040204" pitchFamily="50" charset="-128"/>
                          <a:ea typeface="meiryo" panose="020B0604030504040204" pitchFamily="50" charset="-128"/>
                          <a:cs typeface="+mn-cs"/>
                        </a:rPr>
                        <a:t>-</a:t>
                      </a:r>
                      <a:endParaRPr kumimoji="1" lang="ja-JP" altLang="en-US" sz="1200" b="0" kern="1200" dirty="0">
                        <a:solidFill>
                          <a:schemeClr val="tx1"/>
                        </a:solidFill>
                        <a:latin typeface="meiryo" panose="020B0604030504040204" pitchFamily="50" charset="-128"/>
                        <a:ea typeface="meiryo" panose="020B0604030504040204" pitchFamily="50" charset="-128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7428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kern="1200" dirty="0" smtClean="0">
                          <a:solidFill>
                            <a:schemeClr val="tx1"/>
                          </a:solidFill>
                          <a:latin typeface="meiryo" panose="020B0604030504040204" pitchFamily="50" charset="-128"/>
                          <a:ea typeface="meiryo" panose="020B0604030504040204" pitchFamily="50" charset="-128"/>
                          <a:cs typeface="+mn-cs"/>
                        </a:rPr>
                        <a:t>7,261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7428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kern="1200" dirty="0" smtClean="0">
                          <a:solidFill>
                            <a:schemeClr val="tx1"/>
                          </a:solidFill>
                          <a:latin typeface="meiryo" panose="020B0604030504040204" pitchFamily="50" charset="-128"/>
                          <a:ea typeface="meiryo" panose="020B0604030504040204" pitchFamily="50" charset="-128"/>
                          <a:cs typeface="+mn-cs"/>
                        </a:rPr>
                        <a:t>3,562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" panose="020B0604030504040204" pitchFamily="50" charset="-128"/>
                          <a:ea typeface="Meiryo" panose="020B0604030504040204" pitchFamily="50" charset="-128"/>
                        </a:rPr>
                        <a:t>49.1%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2844894"/>
                  </a:ext>
                </a:extLst>
              </a:tr>
              <a:tr h="236609">
                <a:tc vMerge="1">
                  <a:txBody>
                    <a:bodyPr/>
                    <a:lstStyle/>
                    <a:p>
                      <a:pPr marL="0" marR="0" indent="0" algn="l" defTabSz="7428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600" b="0" kern="1200" dirty="0" smtClean="0">
                        <a:solidFill>
                          <a:schemeClr val="tx1"/>
                        </a:solidFill>
                        <a:latin typeface="meiryo" panose="020B0604030504040204" pitchFamily="50" charset="-128"/>
                        <a:ea typeface="meiryo" panose="020B0604030504040204" pitchFamily="50" charset="-128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42865" rtl="0" eaLnBrk="1" latinLnBrk="0" hangingPunct="1"/>
                      <a:r>
                        <a:rPr kumimoji="1" lang="ja-JP" altLang="en-US" sz="1200" b="0" kern="1200" dirty="0" smtClean="0">
                          <a:solidFill>
                            <a:schemeClr val="tx1"/>
                          </a:solidFill>
                          <a:latin typeface="meiryo" panose="020B0604030504040204" pitchFamily="50" charset="-128"/>
                          <a:ea typeface="meiryo" panose="020B0604030504040204" pitchFamily="50" charset="-128"/>
                          <a:cs typeface="+mn-cs"/>
                        </a:rPr>
                        <a:t>大規模賃金引上枠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42865" rtl="0" eaLnBrk="1" latinLnBrk="0" hangingPunct="1"/>
                      <a:r>
                        <a:rPr kumimoji="1" lang="en-US" altLang="ja-JP" sz="1200" b="0" kern="1200" dirty="0" smtClean="0">
                          <a:solidFill>
                            <a:schemeClr val="tx1"/>
                          </a:solidFill>
                          <a:latin typeface="meiryo" panose="020B0604030504040204" pitchFamily="50" charset="-128"/>
                          <a:ea typeface="meiryo" panose="020B0604030504040204" pitchFamily="50" charset="-128"/>
                          <a:cs typeface="+mn-cs"/>
                        </a:rPr>
                        <a:t>-</a:t>
                      </a:r>
                      <a:endParaRPr kumimoji="1" lang="ja-JP" altLang="en-US" sz="1200" b="0" kern="1200" dirty="0">
                        <a:solidFill>
                          <a:schemeClr val="tx1"/>
                        </a:solidFill>
                        <a:latin typeface="meiryo" panose="020B0604030504040204" pitchFamily="50" charset="-128"/>
                        <a:ea typeface="meiryo" panose="020B0604030504040204" pitchFamily="50" charset="-128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7428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kern="1200" dirty="0" smtClean="0">
                          <a:solidFill>
                            <a:schemeClr val="tx1"/>
                          </a:solidFill>
                          <a:latin typeface="meiryo" panose="020B0604030504040204" pitchFamily="50" charset="-128"/>
                          <a:ea typeface="meiryo" panose="020B0604030504040204" pitchFamily="50" charset="-128"/>
                          <a:cs typeface="+mn-cs"/>
                        </a:rPr>
                        <a:t>8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7428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kern="1200" dirty="0" smtClean="0">
                          <a:solidFill>
                            <a:schemeClr val="tx1"/>
                          </a:solidFill>
                          <a:latin typeface="meiryo" panose="020B0604030504040204" pitchFamily="50" charset="-128"/>
                          <a:ea typeface="meiryo" panose="020B0604030504040204" pitchFamily="50" charset="-128"/>
                          <a:cs typeface="+mn-cs"/>
                        </a:rPr>
                        <a:t>4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Meiryo" panose="020B0604030504040204" pitchFamily="50" charset="-128"/>
                          <a:ea typeface="Meiryo" panose="020B0604030504040204" pitchFamily="50" charset="-128"/>
                        </a:rPr>
                        <a:t>50.0%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3981297"/>
                  </a:ext>
                </a:extLst>
              </a:tr>
              <a:tr h="236609">
                <a:tc vMerge="1">
                  <a:txBody>
                    <a:bodyPr/>
                    <a:lstStyle/>
                    <a:p>
                      <a:pPr marL="0" marR="0" indent="0" algn="l" defTabSz="7428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600" b="0" kern="1200" dirty="0" smtClean="0">
                        <a:solidFill>
                          <a:schemeClr val="tx1"/>
                        </a:solidFill>
                        <a:latin typeface="meiryo" panose="020B0604030504040204" pitchFamily="50" charset="-128"/>
                        <a:ea typeface="meiryo" panose="020B0604030504040204" pitchFamily="50" charset="-128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42865" rtl="0" eaLnBrk="1" latinLnBrk="0" hangingPunct="1"/>
                      <a:r>
                        <a:rPr kumimoji="1" lang="ja-JP" altLang="en-US" sz="1200" b="0" kern="1200" dirty="0" smtClean="0">
                          <a:solidFill>
                            <a:schemeClr val="tx1"/>
                          </a:solidFill>
                          <a:latin typeface="meiryo" panose="020B0604030504040204" pitchFamily="50" charset="-128"/>
                          <a:ea typeface="meiryo" panose="020B0604030504040204" pitchFamily="50" charset="-128"/>
                          <a:cs typeface="+mn-cs"/>
                        </a:rPr>
                        <a:t>回復・再生応援枠	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42865" rtl="0" eaLnBrk="1" latinLnBrk="0" hangingPunct="1"/>
                      <a:r>
                        <a:rPr kumimoji="1" lang="en-US" altLang="ja-JP" sz="1200" b="0" kern="1200" dirty="0" smtClean="0">
                          <a:solidFill>
                            <a:schemeClr val="tx1"/>
                          </a:solidFill>
                          <a:latin typeface="meiryo" panose="020B0604030504040204" pitchFamily="50" charset="-128"/>
                          <a:ea typeface="meiryo" panose="020B0604030504040204" pitchFamily="50" charset="-128"/>
                          <a:cs typeface="+mn-cs"/>
                        </a:rPr>
                        <a:t>-</a:t>
                      </a:r>
                      <a:endParaRPr kumimoji="1" lang="ja-JP" altLang="en-US" sz="1200" b="0" kern="1200" dirty="0">
                        <a:solidFill>
                          <a:schemeClr val="tx1"/>
                        </a:solidFill>
                        <a:latin typeface="meiryo" panose="020B0604030504040204" pitchFamily="50" charset="-128"/>
                        <a:ea typeface="meiryo" panose="020B0604030504040204" pitchFamily="50" charset="-128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7428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kern="1200" dirty="0" smtClean="0">
                          <a:solidFill>
                            <a:schemeClr val="tx1"/>
                          </a:solidFill>
                          <a:latin typeface="meiryo" panose="020B0604030504040204" pitchFamily="50" charset="-128"/>
                          <a:ea typeface="meiryo" panose="020B0604030504040204" pitchFamily="50" charset="-128"/>
                          <a:cs typeface="+mn-cs"/>
                        </a:rPr>
                        <a:t>1,522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7428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kern="1200" dirty="0" smtClean="0">
                          <a:solidFill>
                            <a:schemeClr val="tx1"/>
                          </a:solidFill>
                          <a:latin typeface="meiryo" panose="020B0604030504040204" pitchFamily="50" charset="-128"/>
                          <a:ea typeface="meiryo" panose="020B0604030504040204" pitchFamily="50" charset="-128"/>
                          <a:cs typeface="+mn-cs"/>
                        </a:rPr>
                        <a:t>879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Meiryo" panose="020B0604030504040204" pitchFamily="50" charset="-128"/>
                          <a:ea typeface="Meiryo" panose="020B0604030504040204" pitchFamily="50" charset="-128"/>
                        </a:rPr>
                        <a:t>57.8%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9474071"/>
                  </a:ext>
                </a:extLst>
              </a:tr>
              <a:tr h="236609">
                <a:tc vMerge="1">
                  <a:txBody>
                    <a:bodyPr/>
                    <a:lstStyle/>
                    <a:p>
                      <a:pPr marL="0" marR="0" indent="0" algn="l" defTabSz="7428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600" b="0" kern="1200" dirty="0" smtClean="0">
                        <a:solidFill>
                          <a:schemeClr val="tx1"/>
                        </a:solidFill>
                        <a:latin typeface="meiryo" panose="020B0604030504040204" pitchFamily="50" charset="-128"/>
                        <a:ea typeface="meiryo" panose="020B0604030504040204" pitchFamily="50" charset="-128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7428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kern="1200" dirty="0" smtClean="0">
                          <a:solidFill>
                            <a:schemeClr val="tx1"/>
                          </a:solidFill>
                          <a:latin typeface="meiryo" panose="020B0604030504040204" pitchFamily="50" charset="-128"/>
                          <a:ea typeface="meiryo" panose="020B0604030504040204" pitchFamily="50" charset="-128"/>
                          <a:cs typeface="+mn-cs"/>
                        </a:rPr>
                        <a:t>最低賃金枠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42865" rtl="0" eaLnBrk="1" latinLnBrk="0" hangingPunct="1"/>
                      <a:r>
                        <a:rPr kumimoji="1" lang="en-US" altLang="ja-JP" sz="1200" b="0" kern="1200" dirty="0" smtClean="0">
                          <a:solidFill>
                            <a:schemeClr val="tx1"/>
                          </a:solidFill>
                          <a:latin typeface="meiryo" panose="020B0604030504040204" pitchFamily="50" charset="-128"/>
                          <a:ea typeface="meiryo" panose="020B0604030504040204" pitchFamily="50" charset="-128"/>
                          <a:cs typeface="+mn-cs"/>
                        </a:rPr>
                        <a:t>-</a:t>
                      </a:r>
                      <a:endParaRPr kumimoji="1" lang="ja-JP" altLang="en-US" sz="1200" b="0" kern="1200" dirty="0">
                        <a:solidFill>
                          <a:schemeClr val="tx1"/>
                        </a:solidFill>
                        <a:latin typeface="meiryo" panose="020B0604030504040204" pitchFamily="50" charset="-128"/>
                        <a:ea typeface="meiryo" panose="020B0604030504040204" pitchFamily="50" charset="-128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7428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kern="1200" dirty="0" smtClean="0">
                          <a:solidFill>
                            <a:schemeClr val="tx1"/>
                          </a:solidFill>
                          <a:latin typeface="meiryo" panose="020B0604030504040204" pitchFamily="50" charset="-128"/>
                          <a:ea typeface="meiryo" panose="020B0604030504040204" pitchFamily="50" charset="-128"/>
                          <a:cs typeface="+mn-cs"/>
                        </a:rPr>
                        <a:t>165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7428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kern="1200" dirty="0" smtClean="0">
                          <a:solidFill>
                            <a:schemeClr val="tx1"/>
                          </a:solidFill>
                          <a:latin typeface="meiryo" panose="020B0604030504040204" pitchFamily="50" charset="-128"/>
                          <a:ea typeface="meiryo" panose="020B0604030504040204" pitchFamily="50" charset="-128"/>
                          <a:cs typeface="+mn-cs"/>
                        </a:rPr>
                        <a:t>117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Meiryo" panose="020B0604030504040204" pitchFamily="50" charset="-128"/>
                          <a:ea typeface="Meiryo" panose="020B0604030504040204" pitchFamily="50" charset="-128"/>
                        </a:rPr>
                        <a:t>70.9%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7758927"/>
                  </a:ext>
                </a:extLst>
              </a:tr>
              <a:tr h="236609">
                <a:tc vMerge="1">
                  <a:txBody>
                    <a:bodyPr/>
                    <a:lstStyle/>
                    <a:p>
                      <a:pPr marL="0" marR="0" indent="0" algn="l" defTabSz="7428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600" b="0" kern="1200" dirty="0" smtClean="0">
                        <a:solidFill>
                          <a:schemeClr val="tx1"/>
                        </a:solidFill>
                        <a:latin typeface="meiryo" panose="020B0604030504040204" pitchFamily="50" charset="-128"/>
                        <a:ea typeface="meiryo" panose="020B0604030504040204" pitchFamily="50" charset="-128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42865" rtl="0" eaLnBrk="1" latinLnBrk="0" hangingPunct="1"/>
                      <a:r>
                        <a:rPr kumimoji="1" lang="ja-JP" altLang="en-US" sz="1200" b="0" kern="1200" dirty="0" smtClean="0">
                          <a:solidFill>
                            <a:schemeClr val="tx1"/>
                          </a:solidFill>
                          <a:latin typeface="meiryo" panose="020B0604030504040204" pitchFamily="50" charset="-128"/>
                          <a:ea typeface="meiryo" panose="020B0604030504040204" pitchFamily="50" charset="-128"/>
                          <a:cs typeface="+mn-cs"/>
                        </a:rPr>
                        <a:t>グリーン成長枠	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42865" rtl="0" eaLnBrk="1" latinLnBrk="0" hangingPunct="1"/>
                      <a:r>
                        <a:rPr kumimoji="1" lang="en-US" altLang="ja-JP" sz="1200" b="0" kern="1200" dirty="0" smtClean="0">
                          <a:solidFill>
                            <a:schemeClr val="tx1"/>
                          </a:solidFill>
                          <a:latin typeface="meiryo" panose="020B0604030504040204" pitchFamily="50" charset="-128"/>
                          <a:ea typeface="meiryo" panose="020B0604030504040204" pitchFamily="50" charset="-128"/>
                          <a:cs typeface="+mn-cs"/>
                        </a:rPr>
                        <a:t>-</a:t>
                      </a:r>
                      <a:endParaRPr kumimoji="1" lang="ja-JP" altLang="en-US" sz="1200" b="0" kern="1200" dirty="0">
                        <a:solidFill>
                          <a:schemeClr val="tx1"/>
                        </a:solidFill>
                        <a:latin typeface="meiryo" panose="020B0604030504040204" pitchFamily="50" charset="-128"/>
                        <a:ea typeface="meiryo" panose="020B0604030504040204" pitchFamily="50" charset="-128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7428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kern="1200" dirty="0" smtClean="0">
                          <a:solidFill>
                            <a:schemeClr val="tx1"/>
                          </a:solidFill>
                          <a:latin typeface="meiryo" panose="020B0604030504040204" pitchFamily="50" charset="-128"/>
                          <a:ea typeface="meiryo" panose="020B0604030504040204" pitchFamily="50" charset="-128"/>
                          <a:cs typeface="+mn-cs"/>
                        </a:rPr>
                        <a:t>434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7428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kern="1200" dirty="0" smtClean="0">
                          <a:solidFill>
                            <a:schemeClr val="tx1"/>
                          </a:solidFill>
                          <a:latin typeface="meiryo" panose="020B0604030504040204" pitchFamily="50" charset="-128"/>
                          <a:ea typeface="meiryo" panose="020B0604030504040204" pitchFamily="50" charset="-128"/>
                          <a:cs typeface="+mn-cs"/>
                        </a:rPr>
                        <a:t>173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Meiryo" panose="020B0604030504040204" pitchFamily="50" charset="-128"/>
                          <a:ea typeface="Meiryo" panose="020B0604030504040204" pitchFamily="50" charset="-128"/>
                        </a:rPr>
                        <a:t>39.9%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234967"/>
                  </a:ext>
                </a:extLst>
              </a:tr>
              <a:tr h="236609">
                <a:tc vMerge="1">
                  <a:txBody>
                    <a:bodyPr/>
                    <a:lstStyle/>
                    <a:p>
                      <a:pPr marL="0" marR="0" indent="0" algn="l" defTabSz="7428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600" b="0" kern="1200" dirty="0" smtClean="0">
                        <a:solidFill>
                          <a:schemeClr val="tx1"/>
                        </a:solidFill>
                        <a:latin typeface="meiryo" panose="020B0604030504040204" pitchFamily="50" charset="-128"/>
                        <a:ea typeface="meiryo" panose="020B0604030504040204" pitchFamily="50" charset="-128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42865" rtl="0" eaLnBrk="1" latinLnBrk="0" hangingPunct="1"/>
                      <a:r>
                        <a:rPr kumimoji="1" lang="ja-JP" altLang="en-US" sz="1200" b="0" kern="1200" dirty="0" smtClean="0">
                          <a:solidFill>
                            <a:schemeClr val="tx1"/>
                          </a:solidFill>
                          <a:latin typeface="meiryo" panose="020B0604030504040204" pitchFamily="50" charset="-128"/>
                          <a:ea typeface="meiryo" panose="020B0604030504040204" pitchFamily="50" charset="-128"/>
                          <a:cs typeface="+mn-cs"/>
                        </a:rPr>
                        <a:t>緊急対策枠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7428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kern="1200" dirty="0" smtClean="0">
                          <a:solidFill>
                            <a:schemeClr val="tx1"/>
                          </a:solidFill>
                          <a:latin typeface="meiryo" panose="020B0604030504040204" pitchFamily="50" charset="-128"/>
                          <a:ea typeface="meiryo" panose="020B0604030504040204" pitchFamily="50" charset="-128"/>
                          <a:cs typeface="+mn-cs"/>
                        </a:rPr>
                        <a:t>-</a:t>
                      </a:r>
                      <a:endParaRPr kumimoji="1" lang="ja-JP" altLang="en-US" sz="1200" b="0" kern="1200" dirty="0" smtClean="0">
                        <a:solidFill>
                          <a:schemeClr val="tx1"/>
                        </a:solidFill>
                        <a:latin typeface="meiryo" panose="020B0604030504040204" pitchFamily="50" charset="-128"/>
                        <a:ea typeface="meiryo" panose="020B0604030504040204" pitchFamily="50" charset="-128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7428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kern="1200" dirty="0" smtClean="0">
                          <a:solidFill>
                            <a:schemeClr val="tx1"/>
                          </a:solidFill>
                          <a:latin typeface="meiryo" panose="020B0604030504040204" pitchFamily="50" charset="-128"/>
                          <a:ea typeface="meiryo" panose="020B0604030504040204" pitchFamily="50" charset="-128"/>
                          <a:cs typeface="+mn-cs"/>
                        </a:rPr>
                        <a:t>3,201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7428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kern="1200" dirty="0" smtClean="0">
                          <a:solidFill>
                            <a:schemeClr val="tx1"/>
                          </a:solidFill>
                          <a:latin typeface="meiryo" panose="020B0604030504040204" pitchFamily="50" charset="-128"/>
                          <a:ea typeface="meiryo" panose="020B0604030504040204" pitchFamily="50" charset="-128"/>
                          <a:cs typeface="+mn-cs"/>
                        </a:rPr>
                        <a:t>1,721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" panose="020B0604030504040204" pitchFamily="50" charset="-128"/>
                          <a:ea typeface="Meiryo" panose="020B0604030504040204" pitchFamily="50" charset="-128"/>
                        </a:rPr>
                        <a:t>53.8%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9394400"/>
                  </a:ext>
                </a:extLst>
              </a:tr>
              <a:tr h="236609">
                <a:tc vMerge="1">
                  <a:txBody>
                    <a:bodyPr/>
                    <a:lstStyle/>
                    <a:p>
                      <a:pPr marL="0" marR="0" indent="0" algn="l" defTabSz="7428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600" b="0" kern="1200" dirty="0" smtClean="0">
                        <a:solidFill>
                          <a:schemeClr val="tx1"/>
                        </a:solidFill>
                        <a:latin typeface="meiryo" panose="020B0604030504040204" pitchFamily="50" charset="-128"/>
                        <a:ea typeface="meiryo" panose="020B0604030504040204" pitchFamily="50" charset="-128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42865" rtl="0" eaLnBrk="1" latinLnBrk="0" hangingPunct="1"/>
                      <a:r>
                        <a:rPr kumimoji="1" lang="ja-JP" altLang="en-US" sz="1200" b="1" kern="1200" dirty="0" smtClean="0">
                          <a:solidFill>
                            <a:schemeClr val="tx1"/>
                          </a:solidFill>
                          <a:latin typeface="meiryo" panose="020B0604030504040204" pitchFamily="50" charset="-128"/>
                          <a:ea typeface="meiryo" panose="020B0604030504040204" pitchFamily="50" charset="-128"/>
                          <a:cs typeface="+mn-cs"/>
                        </a:rPr>
                        <a:t>合計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7428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1" kern="1200" dirty="0" smtClean="0">
                          <a:solidFill>
                            <a:schemeClr val="tx1"/>
                          </a:solidFill>
                          <a:latin typeface="meiryo" panose="020B0604030504040204" pitchFamily="50" charset="-128"/>
                          <a:ea typeface="meiryo" panose="020B0604030504040204" pitchFamily="50" charset="-128"/>
                          <a:cs typeface="+mn-cs"/>
                        </a:rPr>
                        <a:t>-</a:t>
                      </a:r>
                      <a:endParaRPr kumimoji="1" lang="ja-JP" altLang="en-US" sz="1200" b="1" kern="1200" dirty="0" smtClean="0">
                        <a:solidFill>
                          <a:schemeClr val="tx1"/>
                        </a:solidFill>
                        <a:latin typeface="meiryo" panose="020B0604030504040204" pitchFamily="50" charset="-128"/>
                        <a:ea typeface="meiryo" panose="020B0604030504040204" pitchFamily="50" charset="-128"/>
                        <a:cs typeface="+mn-cs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7428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1" kern="1200" dirty="0" smtClean="0">
                          <a:solidFill>
                            <a:schemeClr val="tx1"/>
                          </a:solidFill>
                          <a:latin typeface="meiryo" panose="020B0604030504040204" pitchFamily="50" charset="-128"/>
                          <a:ea typeface="meiryo" panose="020B0604030504040204" pitchFamily="50" charset="-128"/>
                          <a:cs typeface="+mn-cs"/>
                        </a:rPr>
                        <a:t>12,591</a:t>
                      </a:r>
                      <a:endParaRPr kumimoji="1" lang="ja-JP" altLang="en-US" sz="1200" b="1" kern="1200" dirty="0" smtClean="0">
                        <a:solidFill>
                          <a:schemeClr val="tx1"/>
                        </a:solidFill>
                        <a:latin typeface="meiryo" panose="020B0604030504040204" pitchFamily="50" charset="-128"/>
                        <a:ea typeface="meiryo" panose="020B0604030504040204" pitchFamily="50" charset="-128"/>
                        <a:cs typeface="+mn-cs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7428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1" kern="1200" dirty="0" smtClean="0">
                          <a:solidFill>
                            <a:schemeClr val="tx1"/>
                          </a:solidFill>
                          <a:latin typeface="meiryo" panose="020B0604030504040204" pitchFamily="50" charset="-128"/>
                          <a:ea typeface="meiryo" panose="020B0604030504040204" pitchFamily="50" charset="-128"/>
                          <a:cs typeface="+mn-cs"/>
                        </a:rPr>
                        <a:t>6,456</a:t>
                      </a:r>
                      <a:endParaRPr kumimoji="1" lang="ja-JP" altLang="en-US" sz="1200" b="1" kern="1200" dirty="0" smtClean="0">
                        <a:solidFill>
                          <a:schemeClr val="tx1"/>
                        </a:solidFill>
                        <a:latin typeface="meiryo" panose="020B0604030504040204" pitchFamily="50" charset="-128"/>
                        <a:ea typeface="meiryo" panose="020B0604030504040204" pitchFamily="50" charset="-128"/>
                        <a:cs typeface="+mn-cs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" panose="020B0604030504040204" pitchFamily="50" charset="-128"/>
                          <a:ea typeface="Meiryo" panose="020B0604030504040204" pitchFamily="50" charset="-128"/>
                        </a:rPr>
                        <a:t>51.3%</a:t>
                      </a:r>
                    </a:p>
                  </a:txBody>
                  <a:tcPr marL="7620" marR="7620" marT="762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8312586"/>
                  </a:ext>
                </a:extLst>
              </a:tr>
              <a:tr h="236609">
                <a:tc>
                  <a:txBody>
                    <a:bodyPr/>
                    <a:lstStyle/>
                    <a:p>
                      <a:pPr marL="0" marR="0" indent="0" algn="l" defTabSz="7428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kern="1200" dirty="0" smtClean="0">
                          <a:solidFill>
                            <a:schemeClr val="tx1"/>
                          </a:solidFill>
                          <a:latin typeface="meiryo" panose="020B0604030504040204" pitchFamily="50" charset="-128"/>
                          <a:ea typeface="meiryo" panose="020B0604030504040204" pitchFamily="50" charset="-128"/>
                          <a:cs typeface="+mn-cs"/>
                        </a:rPr>
                        <a:t>第</a:t>
                      </a:r>
                      <a:r>
                        <a:rPr kumimoji="1" lang="en-US" altLang="ja-JP" sz="1200" b="0" kern="1200" dirty="0" smtClean="0">
                          <a:solidFill>
                            <a:schemeClr val="tx1"/>
                          </a:solidFill>
                          <a:latin typeface="meiryo" panose="020B0604030504040204" pitchFamily="50" charset="-128"/>
                          <a:ea typeface="meiryo" panose="020B0604030504040204" pitchFamily="50" charset="-128"/>
                          <a:cs typeface="+mn-cs"/>
                        </a:rPr>
                        <a:t>7</a:t>
                      </a:r>
                      <a:r>
                        <a:rPr kumimoji="1" lang="ja-JP" altLang="en-US" sz="1200" b="0" kern="1200" dirty="0" smtClean="0">
                          <a:solidFill>
                            <a:schemeClr val="tx1"/>
                          </a:solidFill>
                          <a:latin typeface="meiryo" panose="020B0604030504040204" pitchFamily="50" charset="-128"/>
                          <a:ea typeface="meiryo" panose="020B0604030504040204" pitchFamily="50" charset="-128"/>
                          <a:cs typeface="+mn-cs"/>
                        </a:rPr>
                        <a:t>回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7428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kern="1200" dirty="0" smtClean="0">
                          <a:solidFill>
                            <a:schemeClr val="tx1"/>
                          </a:solidFill>
                          <a:latin typeface="meiryo" panose="020B0604030504040204" pitchFamily="50" charset="-128"/>
                          <a:ea typeface="meiryo" panose="020B0604030504040204" pitchFamily="50" charset="-128"/>
                          <a:cs typeface="+mn-cs"/>
                        </a:rPr>
                        <a:t>合計（第</a:t>
                      </a:r>
                      <a:r>
                        <a:rPr kumimoji="1" lang="en-US" altLang="ja-JP" sz="1200" b="0" kern="1200" dirty="0" smtClean="0">
                          <a:solidFill>
                            <a:schemeClr val="tx1"/>
                          </a:solidFill>
                          <a:latin typeface="meiryo" panose="020B0604030504040204" pitchFamily="50" charset="-128"/>
                          <a:ea typeface="meiryo" panose="020B0604030504040204" pitchFamily="50" charset="-128"/>
                          <a:cs typeface="+mn-cs"/>
                        </a:rPr>
                        <a:t>8</a:t>
                      </a:r>
                      <a:r>
                        <a:rPr kumimoji="1" lang="ja-JP" altLang="en-US" sz="1200" b="0" kern="1200" dirty="0" smtClean="0">
                          <a:solidFill>
                            <a:schemeClr val="tx1"/>
                          </a:solidFill>
                          <a:latin typeface="meiryo" panose="020B0604030504040204" pitchFamily="50" charset="-128"/>
                          <a:ea typeface="meiryo" panose="020B0604030504040204" pitchFamily="50" charset="-128"/>
                          <a:cs typeface="+mn-cs"/>
                        </a:rPr>
                        <a:t>回と同じ）</a:t>
                      </a:r>
                    </a:p>
                  </a:txBody>
                  <a:tcPr>
                    <a:solidFill>
                      <a:srgbClr val="A4D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7428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kern="1200" dirty="0" smtClean="0">
                          <a:solidFill>
                            <a:schemeClr val="tx1"/>
                          </a:solidFill>
                          <a:latin typeface="meiryo" panose="020B0604030504040204" pitchFamily="50" charset="-128"/>
                          <a:ea typeface="meiryo" panose="020B0604030504040204" pitchFamily="50" charset="-128"/>
                          <a:cs typeface="+mn-cs"/>
                        </a:rPr>
                        <a:t>-</a:t>
                      </a:r>
                      <a:endParaRPr kumimoji="1" lang="ja-JP" altLang="en-US" sz="1200" b="0" kern="1200" dirty="0" smtClean="0">
                        <a:solidFill>
                          <a:schemeClr val="tx1"/>
                        </a:solidFill>
                        <a:latin typeface="meiryo" panose="020B0604030504040204" pitchFamily="50" charset="-128"/>
                        <a:ea typeface="meiryo" panose="020B0604030504040204" pitchFamily="50" charset="-128"/>
                        <a:cs typeface="+mn-cs"/>
                      </a:endParaRPr>
                    </a:p>
                  </a:txBody>
                  <a:tcPr anchor="ctr">
                    <a:solidFill>
                      <a:srgbClr val="A4D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7428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kern="1200" dirty="0" smtClean="0">
                          <a:solidFill>
                            <a:schemeClr val="tx1"/>
                          </a:solidFill>
                          <a:latin typeface="meiryo" panose="020B0604030504040204" pitchFamily="50" charset="-128"/>
                          <a:ea typeface="meiryo" panose="020B0604030504040204" pitchFamily="50" charset="-128"/>
                          <a:cs typeface="+mn-cs"/>
                        </a:rPr>
                        <a:t>15,132</a:t>
                      </a:r>
                    </a:p>
                  </a:txBody>
                  <a:tcPr anchor="ctr">
                    <a:solidFill>
                      <a:srgbClr val="A4D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7428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kern="1200" dirty="0" smtClean="0">
                          <a:solidFill>
                            <a:schemeClr val="tx1"/>
                          </a:solidFill>
                          <a:latin typeface="meiryo" panose="020B0604030504040204" pitchFamily="50" charset="-128"/>
                          <a:ea typeface="meiryo" panose="020B0604030504040204" pitchFamily="50" charset="-128"/>
                          <a:cs typeface="+mn-cs"/>
                        </a:rPr>
                        <a:t>7,745</a:t>
                      </a:r>
                      <a:endParaRPr kumimoji="1" lang="ja-JP" altLang="en-US" sz="1200" b="0" kern="1200" dirty="0">
                        <a:solidFill>
                          <a:schemeClr val="tx1"/>
                        </a:solidFill>
                        <a:latin typeface="meiryo" panose="020B0604030504040204" pitchFamily="50" charset="-128"/>
                        <a:ea typeface="meiryo" panose="020B0604030504040204" pitchFamily="50" charset="-128"/>
                        <a:cs typeface="+mn-cs"/>
                      </a:endParaRPr>
                    </a:p>
                  </a:txBody>
                  <a:tcPr anchor="ctr">
                    <a:solidFill>
                      <a:srgbClr val="A4DE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42865" rtl="0" eaLnBrk="1" fontAlgn="ctr" latinLnBrk="0" hangingPunct="1"/>
                      <a:r>
                        <a:rPr kumimoji="1" lang="en-US" altLang="ja-JP" sz="1200" b="0" kern="1200" dirty="0" smtClean="0">
                          <a:solidFill>
                            <a:schemeClr val="tx1"/>
                          </a:solidFill>
                          <a:latin typeface="meiryo" panose="020B0604030504040204" pitchFamily="50" charset="-128"/>
                          <a:ea typeface="meiryo" panose="020B0604030504040204" pitchFamily="50" charset="-128"/>
                          <a:cs typeface="+mn-cs"/>
                        </a:rPr>
                        <a:t>51.2%</a:t>
                      </a:r>
                      <a:endParaRPr kumimoji="1" lang="en-US" altLang="ja-JP" sz="1200" b="0" kern="1200" dirty="0">
                        <a:solidFill>
                          <a:schemeClr val="tx1"/>
                        </a:solidFill>
                        <a:latin typeface="meiryo" panose="020B0604030504040204" pitchFamily="50" charset="-128"/>
                        <a:ea typeface="meiryo" panose="020B0604030504040204" pitchFamily="50" charset="-128"/>
                        <a:cs typeface="+mn-cs"/>
                      </a:endParaRPr>
                    </a:p>
                  </a:txBody>
                  <a:tcPr marL="6350" marR="6350" marT="6350" marB="0" anchor="ctr">
                    <a:solidFill>
                      <a:srgbClr val="A4DE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6388828"/>
                  </a:ext>
                </a:extLst>
              </a:tr>
              <a:tr h="236609">
                <a:tc>
                  <a:txBody>
                    <a:bodyPr/>
                    <a:lstStyle/>
                    <a:p>
                      <a:pPr marL="0" marR="0" indent="0" algn="l" defTabSz="7428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kern="1200" dirty="0" smtClean="0">
                          <a:solidFill>
                            <a:schemeClr val="tx1"/>
                          </a:solidFill>
                          <a:latin typeface="meiryo" panose="020B0604030504040204" pitchFamily="50" charset="-128"/>
                          <a:ea typeface="meiryo" panose="020B0604030504040204" pitchFamily="50" charset="-128"/>
                          <a:cs typeface="+mn-cs"/>
                        </a:rPr>
                        <a:t>第</a:t>
                      </a:r>
                      <a:r>
                        <a:rPr kumimoji="1" lang="en-US" altLang="ja-JP" sz="1200" b="0" kern="1200" dirty="0" smtClean="0">
                          <a:solidFill>
                            <a:schemeClr val="tx1"/>
                          </a:solidFill>
                          <a:latin typeface="meiryo" panose="020B0604030504040204" pitchFamily="50" charset="-128"/>
                          <a:ea typeface="meiryo" panose="020B0604030504040204" pitchFamily="50" charset="-128"/>
                          <a:cs typeface="+mn-cs"/>
                        </a:rPr>
                        <a:t>6</a:t>
                      </a:r>
                      <a:r>
                        <a:rPr kumimoji="1" lang="ja-JP" altLang="en-US" sz="1200" b="0" kern="1200" dirty="0" smtClean="0">
                          <a:solidFill>
                            <a:schemeClr val="tx1"/>
                          </a:solidFill>
                          <a:latin typeface="meiryo" panose="020B0604030504040204" pitchFamily="50" charset="-128"/>
                          <a:ea typeface="meiryo" panose="020B0604030504040204" pitchFamily="50" charset="-128"/>
                          <a:cs typeface="+mn-cs"/>
                        </a:rPr>
                        <a:t>回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7428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kern="1200" dirty="0" smtClean="0">
                          <a:solidFill>
                            <a:schemeClr val="tx1"/>
                          </a:solidFill>
                          <a:latin typeface="meiryo" panose="020B0604030504040204" pitchFamily="50" charset="-128"/>
                          <a:ea typeface="meiryo" panose="020B0604030504040204" pitchFamily="50" charset="-128"/>
                          <a:cs typeface="+mn-cs"/>
                        </a:rPr>
                        <a:t>合計（同上）</a:t>
                      </a:r>
                    </a:p>
                  </a:txBody>
                  <a:tcPr>
                    <a:solidFill>
                      <a:srgbClr val="A4D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7428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kern="1200" dirty="0" smtClean="0">
                          <a:solidFill>
                            <a:schemeClr val="tx1"/>
                          </a:solidFill>
                          <a:latin typeface="meiryo" panose="020B0604030504040204" pitchFamily="50" charset="-128"/>
                          <a:ea typeface="meiryo" panose="020B0604030504040204" pitchFamily="50" charset="-128"/>
                          <a:cs typeface="+mn-cs"/>
                        </a:rPr>
                        <a:t>-</a:t>
                      </a:r>
                      <a:endParaRPr kumimoji="1" lang="ja-JP" altLang="en-US" sz="1200" b="0" kern="1200" dirty="0" smtClean="0">
                        <a:solidFill>
                          <a:schemeClr val="tx1"/>
                        </a:solidFill>
                        <a:latin typeface="meiryo" panose="020B0604030504040204" pitchFamily="50" charset="-128"/>
                        <a:ea typeface="meiryo" panose="020B0604030504040204" pitchFamily="50" charset="-128"/>
                        <a:cs typeface="+mn-cs"/>
                      </a:endParaRPr>
                    </a:p>
                  </a:txBody>
                  <a:tcPr anchor="ctr">
                    <a:solidFill>
                      <a:srgbClr val="A4D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7428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kern="1200" dirty="0" smtClean="0">
                          <a:solidFill>
                            <a:schemeClr val="tx1"/>
                          </a:solidFill>
                          <a:latin typeface="meiryo" panose="020B0604030504040204" pitchFamily="50" charset="-128"/>
                          <a:ea typeface="meiryo" panose="020B0604030504040204" pitchFamily="50" charset="-128"/>
                          <a:cs typeface="+mn-cs"/>
                        </a:rPr>
                        <a:t>15,340</a:t>
                      </a:r>
                      <a:endParaRPr kumimoji="1" lang="ja-JP" altLang="en-US" sz="1200" b="0" kern="1200" dirty="0">
                        <a:solidFill>
                          <a:schemeClr val="tx1"/>
                        </a:solidFill>
                        <a:latin typeface="meiryo" panose="020B0604030504040204" pitchFamily="50" charset="-128"/>
                        <a:ea typeface="meiryo" panose="020B0604030504040204" pitchFamily="50" charset="-128"/>
                        <a:cs typeface="+mn-cs"/>
                      </a:endParaRPr>
                    </a:p>
                  </a:txBody>
                  <a:tcPr anchor="ctr">
                    <a:solidFill>
                      <a:srgbClr val="A4D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7428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kern="1200" dirty="0" smtClean="0">
                          <a:solidFill>
                            <a:schemeClr val="tx1"/>
                          </a:solidFill>
                          <a:latin typeface="meiryo" panose="020B0604030504040204" pitchFamily="50" charset="-128"/>
                          <a:ea typeface="meiryo" panose="020B0604030504040204" pitchFamily="50" charset="-128"/>
                          <a:cs typeface="+mn-cs"/>
                        </a:rPr>
                        <a:t>7,669</a:t>
                      </a:r>
                      <a:endParaRPr kumimoji="1" lang="ja-JP" altLang="en-US" sz="1200" b="0" kern="1200" dirty="0">
                        <a:solidFill>
                          <a:schemeClr val="tx1"/>
                        </a:solidFill>
                        <a:latin typeface="meiryo" panose="020B0604030504040204" pitchFamily="50" charset="-128"/>
                        <a:ea typeface="meiryo" panose="020B0604030504040204" pitchFamily="50" charset="-128"/>
                        <a:cs typeface="+mn-cs"/>
                      </a:endParaRPr>
                    </a:p>
                  </a:txBody>
                  <a:tcPr anchor="ctr">
                    <a:solidFill>
                      <a:srgbClr val="A4D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7428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kern="1200" dirty="0" smtClean="0">
                          <a:solidFill>
                            <a:schemeClr val="tx1"/>
                          </a:solidFill>
                          <a:latin typeface="meiryo" panose="020B0604030504040204" pitchFamily="50" charset="-128"/>
                          <a:ea typeface="meiryo" panose="020B0604030504040204" pitchFamily="50" charset="-128"/>
                          <a:cs typeface="+mn-cs"/>
                        </a:rPr>
                        <a:t>50.0%</a:t>
                      </a:r>
                      <a:endParaRPr kumimoji="1" lang="en-US" altLang="ja-JP" sz="1200" b="0" kern="1200" dirty="0">
                        <a:solidFill>
                          <a:schemeClr val="tx1"/>
                        </a:solidFill>
                        <a:latin typeface="meiryo" panose="020B0604030504040204" pitchFamily="50" charset="-128"/>
                        <a:ea typeface="meiryo" panose="020B0604030504040204" pitchFamily="50" charset="-128"/>
                        <a:cs typeface="+mn-cs"/>
                      </a:endParaRPr>
                    </a:p>
                  </a:txBody>
                  <a:tcPr marL="6350" marR="6350" marT="6350" marB="0" anchor="ctr">
                    <a:solidFill>
                      <a:srgbClr val="A4DE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3209481"/>
                  </a:ext>
                </a:extLst>
              </a:tr>
              <a:tr h="402236">
                <a:tc>
                  <a:txBody>
                    <a:bodyPr/>
                    <a:lstStyle/>
                    <a:p>
                      <a:pPr marL="0" marR="0" indent="0" algn="l" defTabSz="7428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kern="1200" dirty="0" smtClean="0">
                          <a:solidFill>
                            <a:schemeClr val="tx1"/>
                          </a:solidFill>
                          <a:latin typeface="meiryo" panose="020B0604030504040204" pitchFamily="50" charset="-128"/>
                          <a:ea typeface="meiryo" panose="020B0604030504040204" pitchFamily="50" charset="-128"/>
                          <a:cs typeface="+mn-cs"/>
                        </a:rPr>
                        <a:t>第</a:t>
                      </a:r>
                      <a:r>
                        <a:rPr kumimoji="1" lang="en-US" altLang="ja-JP" sz="1200" b="0" kern="1200" dirty="0" smtClean="0">
                          <a:solidFill>
                            <a:schemeClr val="tx1"/>
                          </a:solidFill>
                          <a:latin typeface="meiryo" panose="020B0604030504040204" pitchFamily="50" charset="-128"/>
                          <a:ea typeface="meiryo" panose="020B0604030504040204" pitchFamily="50" charset="-128"/>
                          <a:cs typeface="+mn-cs"/>
                        </a:rPr>
                        <a:t>5</a:t>
                      </a:r>
                      <a:r>
                        <a:rPr kumimoji="1" lang="ja-JP" altLang="en-US" sz="1200" b="0" kern="1200" dirty="0" smtClean="0">
                          <a:solidFill>
                            <a:schemeClr val="tx1"/>
                          </a:solidFill>
                          <a:latin typeface="meiryo" panose="020B0604030504040204" pitchFamily="50" charset="-128"/>
                          <a:ea typeface="meiryo" panose="020B0604030504040204" pitchFamily="50" charset="-128"/>
                          <a:cs typeface="+mn-cs"/>
                        </a:rPr>
                        <a:t>回</a:t>
                      </a:r>
                    </a:p>
                  </a:txBody>
                  <a:tcPr anchor="ctr">
                    <a:solidFill>
                      <a:srgbClr val="D2EF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7428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kern="1200" dirty="0" smtClean="0">
                          <a:solidFill>
                            <a:schemeClr val="tx1"/>
                          </a:solidFill>
                          <a:latin typeface="meiryo" panose="020B0604030504040204" pitchFamily="50" charset="-128"/>
                          <a:ea typeface="meiryo" panose="020B0604030504040204" pitchFamily="50" charset="-128"/>
                          <a:cs typeface="+mn-cs"/>
                        </a:rPr>
                        <a:t>合計（通常・大規模賃金・卒業・緊急事態宣言・最低賃金・</a:t>
                      </a:r>
                      <a:r>
                        <a:rPr kumimoji="1" lang="en-US" altLang="ja-JP" sz="1200" b="0" kern="1200" dirty="0" smtClean="0">
                          <a:solidFill>
                            <a:schemeClr val="tx1"/>
                          </a:solidFill>
                          <a:latin typeface="meiryo" panose="020B0604030504040204" pitchFamily="50" charset="-128"/>
                          <a:ea typeface="meiryo" panose="020B0604030504040204" pitchFamily="50" charset="-128"/>
                          <a:cs typeface="+mn-cs"/>
                        </a:rPr>
                        <a:t>V</a:t>
                      </a:r>
                      <a:r>
                        <a:rPr kumimoji="1" lang="ja-JP" altLang="en-US" sz="1200" b="0" kern="1200" dirty="0" smtClean="0">
                          <a:solidFill>
                            <a:schemeClr val="tx1"/>
                          </a:solidFill>
                          <a:latin typeface="meiryo" panose="020B0604030504040204" pitchFamily="50" charset="-128"/>
                          <a:ea typeface="meiryo" panose="020B0604030504040204" pitchFamily="50" charset="-128"/>
                          <a:cs typeface="+mn-cs"/>
                        </a:rPr>
                        <a:t>字枠）</a:t>
                      </a:r>
                    </a:p>
                  </a:txBody>
                  <a:tcPr anchor="ctr">
                    <a:solidFill>
                      <a:srgbClr val="D2EFF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42865" rtl="0" eaLnBrk="1" latinLnBrk="0" hangingPunct="1"/>
                      <a:r>
                        <a:rPr kumimoji="1" lang="en-US" altLang="ja-JP" sz="1200" b="0" kern="1200" dirty="0" smtClean="0">
                          <a:solidFill>
                            <a:schemeClr val="tx1"/>
                          </a:solidFill>
                          <a:latin typeface="meiryo" panose="020B0604030504040204" pitchFamily="50" charset="-128"/>
                          <a:ea typeface="meiryo" panose="020B0604030504040204" pitchFamily="50" charset="-128"/>
                          <a:cs typeface="+mn-cs"/>
                        </a:rPr>
                        <a:t>-</a:t>
                      </a:r>
                      <a:endParaRPr kumimoji="1" lang="ja-JP" altLang="en-US" sz="1200" b="0" kern="1200" dirty="0">
                        <a:solidFill>
                          <a:schemeClr val="tx1"/>
                        </a:solidFill>
                        <a:latin typeface="meiryo" panose="020B0604030504040204" pitchFamily="50" charset="-128"/>
                        <a:ea typeface="meiryo" panose="020B0604030504040204" pitchFamily="50" charset="-128"/>
                        <a:cs typeface="+mn-cs"/>
                      </a:endParaRPr>
                    </a:p>
                  </a:txBody>
                  <a:tcPr anchor="ctr">
                    <a:solidFill>
                      <a:srgbClr val="D2EFF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42865" rtl="0" eaLnBrk="1" latinLnBrk="0" hangingPunct="1"/>
                      <a:r>
                        <a:rPr kumimoji="1" lang="en-US" altLang="ja-JP" sz="1200" b="0" kern="1200" dirty="0" smtClean="0">
                          <a:solidFill>
                            <a:schemeClr val="tx1"/>
                          </a:solidFill>
                          <a:latin typeface="meiryo" panose="020B0604030504040204" pitchFamily="50" charset="-128"/>
                          <a:ea typeface="meiryo" panose="020B0604030504040204" pitchFamily="50" charset="-128"/>
                          <a:cs typeface="+mn-cs"/>
                        </a:rPr>
                        <a:t>21,035</a:t>
                      </a:r>
                      <a:endParaRPr kumimoji="1" lang="ja-JP" altLang="en-US" sz="1200" b="0" kern="1200" dirty="0">
                        <a:solidFill>
                          <a:schemeClr val="tx1"/>
                        </a:solidFill>
                        <a:latin typeface="meiryo" panose="020B0604030504040204" pitchFamily="50" charset="-128"/>
                        <a:ea typeface="meiryo" panose="020B0604030504040204" pitchFamily="50" charset="-128"/>
                        <a:cs typeface="+mn-cs"/>
                      </a:endParaRPr>
                    </a:p>
                  </a:txBody>
                  <a:tcPr anchor="ctr">
                    <a:solidFill>
                      <a:srgbClr val="D2EFF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42865" rtl="0" eaLnBrk="1" latinLnBrk="0" hangingPunct="1"/>
                      <a:r>
                        <a:rPr kumimoji="1" lang="en-US" altLang="ja-JP" sz="1200" b="0" kern="1200" dirty="0" smtClean="0">
                          <a:solidFill>
                            <a:schemeClr val="tx1"/>
                          </a:solidFill>
                          <a:latin typeface="meiryo" panose="020B0604030504040204" pitchFamily="50" charset="-128"/>
                          <a:ea typeface="meiryo" panose="020B0604030504040204" pitchFamily="50" charset="-128"/>
                          <a:cs typeface="+mn-cs"/>
                        </a:rPr>
                        <a:t>9,707</a:t>
                      </a:r>
                      <a:endParaRPr kumimoji="1" lang="ja-JP" altLang="en-US" sz="1200" b="0" kern="1200" dirty="0">
                        <a:solidFill>
                          <a:schemeClr val="tx1"/>
                        </a:solidFill>
                        <a:latin typeface="meiryo" panose="020B0604030504040204" pitchFamily="50" charset="-128"/>
                        <a:ea typeface="meiryo" panose="020B0604030504040204" pitchFamily="50" charset="-128"/>
                        <a:cs typeface="+mn-cs"/>
                      </a:endParaRPr>
                    </a:p>
                  </a:txBody>
                  <a:tcPr anchor="ctr">
                    <a:solidFill>
                      <a:srgbClr val="D2EFF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42865" rtl="0" eaLnBrk="1" fontAlgn="ctr" latinLnBrk="0" hangingPunct="1"/>
                      <a:r>
                        <a:rPr kumimoji="1" lang="en-US" altLang="ja-JP" sz="1200" b="0" kern="1200" dirty="0" smtClean="0">
                          <a:solidFill>
                            <a:schemeClr val="tx1"/>
                          </a:solidFill>
                          <a:latin typeface="meiryo" panose="020B0604030504040204" pitchFamily="50" charset="-128"/>
                          <a:ea typeface="meiryo" panose="020B0604030504040204" pitchFamily="50" charset="-128"/>
                          <a:cs typeface="+mn-cs"/>
                        </a:rPr>
                        <a:t>  46.1%</a:t>
                      </a:r>
                      <a:endParaRPr kumimoji="1" lang="en-US" altLang="ja-JP" sz="1200" b="0" kern="1200" dirty="0">
                        <a:solidFill>
                          <a:schemeClr val="tx1"/>
                        </a:solidFill>
                        <a:latin typeface="meiryo" panose="020B0604030504040204" pitchFamily="50" charset="-128"/>
                        <a:ea typeface="meiryo" panose="020B0604030504040204" pitchFamily="50" charset="-128"/>
                        <a:cs typeface="+mn-cs"/>
                      </a:endParaRPr>
                    </a:p>
                  </a:txBody>
                  <a:tcPr marL="6350" marR="6350" marT="6350" marB="0" anchor="ctr">
                    <a:solidFill>
                      <a:srgbClr val="D2EF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9201086"/>
                  </a:ext>
                </a:extLst>
              </a:tr>
              <a:tr h="236609">
                <a:tc>
                  <a:txBody>
                    <a:bodyPr/>
                    <a:lstStyle/>
                    <a:p>
                      <a:pPr marL="0" marR="0" indent="0" algn="l" defTabSz="7428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kern="1200" dirty="0" smtClean="0">
                          <a:solidFill>
                            <a:schemeClr val="tx1"/>
                          </a:solidFill>
                          <a:latin typeface="meiryo" panose="020B0604030504040204" pitchFamily="50" charset="-128"/>
                          <a:ea typeface="meiryo" panose="020B0604030504040204" pitchFamily="50" charset="-128"/>
                          <a:cs typeface="+mn-cs"/>
                        </a:rPr>
                        <a:t>第</a:t>
                      </a:r>
                      <a:r>
                        <a:rPr kumimoji="1" lang="en-US" altLang="ja-JP" sz="1200" b="0" kern="1200" dirty="0" smtClean="0">
                          <a:solidFill>
                            <a:schemeClr val="tx1"/>
                          </a:solidFill>
                          <a:latin typeface="meiryo" panose="020B0604030504040204" pitchFamily="50" charset="-128"/>
                          <a:ea typeface="meiryo" panose="020B0604030504040204" pitchFamily="50" charset="-128"/>
                          <a:cs typeface="+mn-cs"/>
                        </a:rPr>
                        <a:t>4</a:t>
                      </a:r>
                      <a:r>
                        <a:rPr kumimoji="1" lang="ja-JP" altLang="en-US" sz="1200" b="0" kern="1200" dirty="0" smtClean="0">
                          <a:solidFill>
                            <a:schemeClr val="tx1"/>
                          </a:solidFill>
                          <a:latin typeface="meiryo" panose="020B0604030504040204" pitchFamily="50" charset="-128"/>
                          <a:ea typeface="meiryo" panose="020B0604030504040204" pitchFamily="50" charset="-128"/>
                          <a:cs typeface="+mn-cs"/>
                        </a:rPr>
                        <a:t>回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7428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kern="1200" dirty="0" smtClean="0">
                          <a:solidFill>
                            <a:schemeClr val="tx1"/>
                          </a:solidFill>
                          <a:latin typeface="meiryo" panose="020B0604030504040204" pitchFamily="50" charset="-128"/>
                          <a:ea typeface="meiryo" panose="020B0604030504040204" pitchFamily="50" charset="-128"/>
                          <a:cs typeface="+mn-cs"/>
                        </a:rPr>
                        <a:t>合計（第</a:t>
                      </a:r>
                      <a:r>
                        <a:rPr kumimoji="1" lang="en-US" altLang="ja-JP" sz="1200" b="0" kern="1200" dirty="0" smtClean="0">
                          <a:solidFill>
                            <a:schemeClr val="tx1"/>
                          </a:solidFill>
                          <a:latin typeface="meiryo" panose="020B0604030504040204" pitchFamily="50" charset="-128"/>
                          <a:ea typeface="meiryo" panose="020B0604030504040204" pitchFamily="50" charset="-128"/>
                          <a:cs typeface="+mn-cs"/>
                        </a:rPr>
                        <a:t>5</a:t>
                      </a:r>
                      <a:r>
                        <a:rPr kumimoji="1" lang="ja-JP" altLang="en-US" sz="1200" b="0" kern="1200" dirty="0" smtClean="0">
                          <a:solidFill>
                            <a:schemeClr val="tx1"/>
                          </a:solidFill>
                          <a:latin typeface="meiryo" panose="020B0604030504040204" pitchFamily="50" charset="-128"/>
                          <a:ea typeface="meiryo" panose="020B0604030504040204" pitchFamily="50" charset="-128"/>
                          <a:cs typeface="+mn-cs"/>
                        </a:rPr>
                        <a:t>回と同じ）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b="0" dirty="0" smtClean="0">
                          <a:solidFill>
                            <a:schemeClr val="tx1"/>
                          </a:solidFill>
                          <a:latin typeface="meiryo" panose="020B0604030504040204" pitchFamily="50" charset="-128"/>
                          <a:ea typeface="meiryo" panose="020B0604030504040204" pitchFamily="50" charset="-128"/>
                        </a:rPr>
                        <a:t>-</a:t>
                      </a:r>
                      <a:endParaRPr kumimoji="1" lang="ja-JP" altLang="en-US" sz="1200" b="0" dirty="0">
                        <a:solidFill>
                          <a:schemeClr val="tx1"/>
                        </a:solidFill>
                        <a:latin typeface="meiryo" panose="020B0604030504040204" pitchFamily="50" charset="-128"/>
                        <a:ea typeface="meiryo" panose="020B0604030504040204" pitchFamily="50" charset="-128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7428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kern="1200" dirty="0" smtClean="0">
                          <a:solidFill>
                            <a:schemeClr val="tx1"/>
                          </a:solidFill>
                          <a:latin typeface="meiryo" panose="020B0604030504040204" pitchFamily="50" charset="-128"/>
                          <a:ea typeface="meiryo" panose="020B0604030504040204" pitchFamily="50" charset="-128"/>
                          <a:cs typeface="+mn-cs"/>
                        </a:rPr>
                        <a:t>19,673</a:t>
                      </a:r>
                      <a:endParaRPr kumimoji="1" lang="ja-JP" altLang="en-US" sz="1200" b="0" kern="1200" dirty="0">
                        <a:solidFill>
                          <a:schemeClr val="tx1"/>
                        </a:solidFill>
                        <a:latin typeface="meiryo" panose="020B0604030504040204" pitchFamily="50" charset="-128"/>
                        <a:ea typeface="meiryo" panose="020B0604030504040204" pitchFamily="50" charset="-128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7428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kern="1200" dirty="0" smtClean="0">
                          <a:solidFill>
                            <a:schemeClr val="tx1"/>
                          </a:solidFill>
                          <a:latin typeface="meiryo" panose="020B0604030504040204" pitchFamily="50" charset="-128"/>
                          <a:ea typeface="meiryo" panose="020B0604030504040204" pitchFamily="50" charset="-128"/>
                          <a:cs typeface="+mn-cs"/>
                        </a:rPr>
                        <a:t>8,810</a:t>
                      </a:r>
                      <a:endParaRPr kumimoji="1" lang="ja-JP" altLang="en-US" sz="1200" b="0" kern="1200" dirty="0">
                        <a:solidFill>
                          <a:schemeClr val="tx1"/>
                        </a:solidFill>
                        <a:latin typeface="meiryo" panose="020B0604030504040204" pitchFamily="50" charset="-128"/>
                        <a:ea typeface="meiryo" panose="020B0604030504040204" pitchFamily="50" charset="-128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7428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kern="1200" dirty="0" smtClean="0">
                          <a:solidFill>
                            <a:schemeClr val="tx1"/>
                          </a:solidFill>
                          <a:latin typeface="meiryo" panose="020B0604030504040204" pitchFamily="50" charset="-128"/>
                          <a:ea typeface="meiryo" panose="020B0604030504040204" pitchFamily="50" charset="-128"/>
                          <a:cs typeface="+mn-cs"/>
                        </a:rPr>
                        <a:t>   44.8%</a:t>
                      </a:r>
                      <a:endParaRPr kumimoji="1" lang="en-US" altLang="ja-JP" sz="1200" b="0" kern="1200" dirty="0">
                        <a:solidFill>
                          <a:schemeClr val="tx1"/>
                        </a:solidFill>
                        <a:latin typeface="meiryo" panose="020B0604030504040204" pitchFamily="50" charset="-128"/>
                        <a:ea typeface="meiryo" panose="020B0604030504040204" pitchFamily="50" charset="-128"/>
                        <a:cs typeface="+mn-cs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3794821"/>
                  </a:ext>
                </a:extLst>
              </a:tr>
              <a:tr h="236609">
                <a:tc>
                  <a:txBody>
                    <a:bodyPr/>
                    <a:lstStyle/>
                    <a:p>
                      <a:pPr marL="0" marR="0" indent="0" algn="l" defTabSz="7428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meiryo" panose="020B0604030504040204" pitchFamily="50" charset="-128"/>
                          <a:ea typeface="meiryo" panose="020B0604030504040204" pitchFamily="50" charset="-128"/>
                          <a:cs typeface="+mn-cs"/>
                        </a:rPr>
                        <a:t>第</a:t>
                      </a:r>
                      <a:r>
                        <a:rPr kumimoji="1" lang="en-US" altLang="ja-JP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meiryo" panose="020B0604030504040204" pitchFamily="50" charset="-128"/>
                          <a:ea typeface="meiryo" panose="020B0604030504040204" pitchFamily="50" charset="-128"/>
                          <a:cs typeface="+mn-cs"/>
                        </a:rPr>
                        <a:t>3</a:t>
                      </a:r>
                      <a:r>
                        <a:rPr kumimoji="1" lang="ja-JP" altLang="en-US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meiryo" panose="020B0604030504040204" pitchFamily="50" charset="-128"/>
                          <a:ea typeface="meiryo" panose="020B0604030504040204" pitchFamily="50" charset="-128"/>
                          <a:cs typeface="+mn-cs"/>
                        </a:rPr>
                        <a:t>回</a:t>
                      </a:r>
                    </a:p>
                  </a:txBody>
                  <a:tcPr anchor="ctr">
                    <a:solidFill>
                      <a:srgbClr val="D2EFF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42865" rtl="0" eaLnBrk="1" latinLnBrk="0" hangingPunct="1"/>
                      <a:r>
                        <a:rPr kumimoji="1" lang="ja-JP" altLang="en-US" sz="1200" b="0" kern="1200" dirty="0" smtClean="0">
                          <a:solidFill>
                            <a:schemeClr val="tx1"/>
                          </a:solidFill>
                          <a:latin typeface="meiryo" panose="020B0604030504040204" pitchFamily="50" charset="-128"/>
                          <a:ea typeface="meiryo" panose="020B0604030504040204" pitchFamily="50" charset="-128"/>
                          <a:cs typeface="+mn-cs"/>
                        </a:rPr>
                        <a:t>合計（同上）</a:t>
                      </a:r>
                    </a:p>
                  </a:txBody>
                  <a:tcPr anchor="ctr">
                    <a:solidFill>
                      <a:srgbClr val="D2EF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b="0" dirty="0" smtClean="0">
                          <a:solidFill>
                            <a:schemeClr val="tx1"/>
                          </a:solidFill>
                          <a:latin typeface="meiryo" panose="020B0604030504040204" pitchFamily="50" charset="-128"/>
                          <a:ea typeface="meiryo" panose="020B0604030504040204" pitchFamily="50" charset="-128"/>
                        </a:rPr>
                        <a:t>20,307</a:t>
                      </a:r>
                      <a:endParaRPr kumimoji="1" lang="ja-JP" altLang="en-US" sz="1200" b="0" dirty="0">
                        <a:solidFill>
                          <a:schemeClr val="tx1"/>
                        </a:solidFill>
                        <a:latin typeface="meiryo" panose="020B0604030504040204" pitchFamily="50" charset="-128"/>
                        <a:ea typeface="meiryo" panose="020B0604030504040204" pitchFamily="50" charset="-128"/>
                      </a:endParaRPr>
                    </a:p>
                  </a:txBody>
                  <a:tcPr anchor="ctr">
                    <a:solidFill>
                      <a:srgbClr val="D2EF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b="0" dirty="0" smtClean="0">
                          <a:solidFill>
                            <a:schemeClr val="tx1"/>
                          </a:solidFill>
                          <a:latin typeface="meiryo" panose="020B0604030504040204" pitchFamily="50" charset="-128"/>
                          <a:ea typeface="meiryo" panose="020B0604030504040204" pitchFamily="50" charset="-128"/>
                        </a:rPr>
                        <a:t>18,519</a:t>
                      </a:r>
                      <a:endParaRPr kumimoji="1" lang="ja-JP" altLang="en-US" sz="1200" b="0" dirty="0">
                        <a:solidFill>
                          <a:schemeClr val="tx1"/>
                        </a:solidFill>
                        <a:latin typeface="meiryo" panose="020B0604030504040204" pitchFamily="50" charset="-128"/>
                        <a:ea typeface="meiryo" panose="020B0604030504040204" pitchFamily="50" charset="-128"/>
                      </a:endParaRPr>
                    </a:p>
                  </a:txBody>
                  <a:tcPr anchor="ctr">
                    <a:solidFill>
                      <a:srgbClr val="D2EF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b="0" dirty="0" smtClean="0">
                          <a:solidFill>
                            <a:schemeClr val="tx1"/>
                          </a:solidFill>
                          <a:latin typeface="meiryo" panose="020B0604030504040204" pitchFamily="50" charset="-128"/>
                          <a:ea typeface="meiryo" panose="020B0604030504040204" pitchFamily="50" charset="-128"/>
                        </a:rPr>
                        <a:t>9,021</a:t>
                      </a:r>
                      <a:endParaRPr kumimoji="1" lang="ja-JP" altLang="en-US" sz="1200" b="0" dirty="0">
                        <a:solidFill>
                          <a:schemeClr val="tx1"/>
                        </a:solidFill>
                        <a:latin typeface="meiryo" panose="020B0604030504040204" pitchFamily="50" charset="-128"/>
                        <a:ea typeface="meiryo" panose="020B0604030504040204" pitchFamily="50" charset="-128"/>
                      </a:endParaRPr>
                    </a:p>
                  </a:txBody>
                  <a:tcPr anchor="ctr">
                    <a:solidFill>
                      <a:srgbClr val="D2EF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7428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kern="1200" dirty="0" smtClean="0">
                          <a:solidFill>
                            <a:schemeClr val="tx1"/>
                          </a:solidFill>
                          <a:latin typeface="meiryo" panose="020B0604030504040204" pitchFamily="50" charset="-128"/>
                          <a:ea typeface="meiryo" panose="020B0604030504040204" pitchFamily="50" charset="-128"/>
                          <a:cs typeface="+mn-cs"/>
                        </a:rPr>
                        <a:t>48.7%</a:t>
                      </a:r>
                      <a:endParaRPr kumimoji="1" lang="ja-JP" altLang="en-US" sz="1200" b="0" kern="1200" dirty="0" smtClean="0">
                        <a:solidFill>
                          <a:schemeClr val="tx1"/>
                        </a:solidFill>
                        <a:latin typeface="meiryo" panose="020B0604030504040204" pitchFamily="50" charset="-128"/>
                        <a:ea typeface="meiryo" panose="020B0604030504040204" pitchFamily="50" charset="-128"/>
                        <a:cs typeface="+mn-cs"/>
                      </a:endParaRPr>
                    </a:p>
                  </a:txBody>
                  <a:tcPr anchor="ctr">
                    <a:solidFill>
                      <a:srgbClr val="D2EF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813711"/>
                  </a:ext>
                </a:extLst>
              </a:tr>
              <a:tr h="236609">
                <a:tc>
                  <a:txBody>
                    <a:bodyPr/>
                    <a:lstStyle/>
                    <a:p>
                      <a:pPr marL="0" marR="0" indent="0" algn="l" defTabSz="7428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meiryo" panose="020B0604030504040204" pitchFamily="50" charset="-128"/>
                          <a:ea typeface="meiryo" panose="020B0604030504040204" pitchFamily="50" charset="-128"/>
                          <a:cs typeface="+mn-cs"/>
                        </a:rPr>
                        <a:t>第</a:t>
                      </a:r>
                      <a:r>
                        <a:rPr kumimoji="1" lang="en-US" altLang="ja-JP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meiryo" panose="020B0604030504040204" pitchFamily="50" charset="-128"/>
                          <a:ea typeface="meiryo" panose="020B0604030504040204" pitchFamily="50" charset="-128"/>
                          <a:cs typeface="+mn-cs"/>
                        </a:rPr>
                        <a:t>2</a:t>
                      </a:r>
                      <a:r>
                        <a:rPr kumimoji="1" lang="ja-JP" altLang="en-US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meiryo" panose="020B0604030504040204" pitchFamily="50" charset="-128"/>
                          <a:ea typeface="meiryo" panose="020B0604030504040204" pitchFamily="50" charset="-128"/>
                          <a:cs typeface="+mn-cs"/>
                        </a:rPr>
                        <a:t>回</a:t>
                      </a:r>
                    </a:p>
                  </a:txBody>
                  <a:tcPr anchor="ctr">
                    <a:solidFill>
                      <a:srgbClr val="A4DE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42865" rtl="0" eaLnBrk="1" latinLnBrk="0" hangingPunct="1"/>
                      <a:r>
                        <a:rPr kumimoji="1" lang="ja-JP" altLang="en-US" sz="1200" b="0" kern="1200" dirty="0" smtClean="0">
                          <a:solidFill>
                            <a:schemeClr val="tx1"/>
                          </a:solidFill>
                          <a:latin typeface="meiryo" panose="020B0604030504040204" pitchFamily="50" charset="-128"/>
                          <a:ea typeface="meiryo" panose="020B0604030504040204" pitchFamily="50" charset="-128"/>
                          <a:cs typeface="+mn-cs"/>
                        </a:rPr>
                        <a:t>合計（通常・特別・卒業・</a:t>
                      </a:r>
                      <a:r>
                        <a:rPr kumimoji="1" lang="en-US" altLang="ja-JP" sz="1200" b="0" kern="1200" dirty="0" smtClean="0">
                          <a:solidFill>
                            <a:schemeClr val="tx1"/>
                          </a:solidFill>
                          <a:latin typeface="meiryo" panose="020B0604030504040204" pitchFamily="50" charset="-128"/>
                          <a:ea typeface="meiryo" panose="020B0604030504040204" pitchFamily="50" charset="-128"/>
                          <a:cs typeface="+mn-cs"/>
                        </a:rPr>
                        <a:t>V</a:t>
                      </a:r>
                      <a:r>
                        <a:rPr kumimoji="1" lang="ja-JP" altLang="en-US" sz="1200" b="0" kern="1200" dirty="0" smtClean="0">
                          <a:solidFill>
                            <a:schemeClr val="tx1"/>
                          </a:solidFill>
                          <a:latin typeface="meiryo" panose="020B0604030504040204" pitchFamily="50" charset="-128"/>
                          <a:ea typeface="meiryo" panose="020B0604030504040204" pitchFamily="50" charset="-128"/>
                          <a:cs typeface="+mn-cs"/>
                        </a:rPr>
                        <a:t>字枠）</a:t>
                      </a:r>
                    </a:p>
                  </a:txBody>
                  <a:tcPr anchor="ctr">
                    <a:solidFill>
                      <a:srgbClr val="A4DEF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b="0" dirty="0" smtClean="0">
                          <a:solidFill>
                            <a:schemeClr val="tx1"/>
                          </a:solidFill>
                          <a:latin typeface="meiryo" panose="020B0604030504040204" pitchFamily="50" charset="-128"/>
                          <a:ea typeface="meiryo" panose="020B0604030504040204" pitchFamily="50" charset="-128"/>
                        </a:rPr>
                        <a:t>20,800</a:t>
                      </a:r>
                      <a:endParaRPr kumimoji="1" lang="ja-JP" altLang="en-US" sz="1200" b="0" dirty="0">
                        <a:solidFill>
                          <a:schemeClr val="tx1"/>
                        </a:solidFill>
                        <a:latin typeface="meiryo" panose="020B0604030504040204" pitchFamily="50" charset="-128"/>
                        <a:ea typeface="meiryo" panose="020B0604030504040204" pitchFamily="50" charset="-128"/>
                      </a:endParaRPr>
                    </a:p>
                  </a:txBody>
                  <a:tcPr anchor="ctr">
                    <a:solidFill>
                      <a:srgbClr val="A4DEF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b="0" dirty="0" smtClean="0">
                          <a:solidFill>
                            <a:schemeClr val="tx1"/>
                          </a:solidFill>
                          <a:latin typeface="meiryo" panose="020B0604030504040204" pitchFamily="50" charset="-128"/>
                          <a:ea typeface="meiryo" panose="020B0604030504040204" pitchFamily="50" charset="-128"/>
                        </a:rPr>
                        <a:t>18,333</a:t>
                      </a:r>
                      <a:endParaRPr kumimoji="1" lang="ja-JP" altLang="en-US" sz="1200" b="0" dirty="0">
                        <a:solidFill>
                          <a:schemeClr val="tx1"/>
                        </a:solidFill>
                        <a:latin typeface="meiryo" panose="020B0604030504040204" pitchFamily="50" charset="-128"/>
                        <a:ea typeface="meiryo" panose="020B0604030504040204" pitchFamily="50" charset="-128"/>
                      </a:endParaRPr>
                    </a:p>
                  </a:txBody>
                  <a:tcPr anchor="ctr">
                    <a:solidFill>
                      <a:srgbClr val="A4DEF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b="0" dirty="0" smtClean="0">
                          <a:solidFill>
                            <a:schemeClr val="tx1"/>
                          </a:solidFill>
                          <a:latin typeface="meiryo" panose="020B0604030504040204" pitchFamily="50" charset="-128"/>
                          <a:ea typeface="meiryo" panose="020B0604030504040204" pitchFamily="50" charset="-128"/>
                        </a:rPr>
                        <a:t>9,336</a:t>
                      </a:r>
                      <a:endParaRPr kumimoji="1" lang="ja-JP" altLang="en-US" sz="1200" b="0" dirty="0">
                        <a:solidFill>
                          <a:schemeClr val="tx1"/>
                        </a:solidFill>
                        <a:latin typeface="meiryo" panose="020B0604030504040204" pitchFamily="50" charset="-128"/>
                        <a:ea typeface="meiryo" panose="020B0604030504040204" pitchFamily="50" charset="-128"/>
                      </a:endParaRPr>
                    </a:p>
                  </a:txBody>
                  <a:tcPr anchor="ctr">
                    <a:solidFill>
                      <a:srgbClr val="A4D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7428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kern="1200" dirty="0" smtClean="0">
                          <a:solidFill>
                            <a:schemeClr val="tx1"/>
                          </a:solidFill>
                          <a:latin typeface="meiryo" panose="020B0604030504040204" pitchFamily="50" charset="-128"/>
                          <a:ea typeface="meiryo" panose="020B0604030504040204" pitchFamily="50" charset="-128"/>
                          <a:cs typeface="+mn-cs"/>
                        </a:rPr>
                        <a:t>50.9%</a:t>
                      </a:r>
                      <a:endParaRPr kumimoji="1" lang="ja-JP" altLang="en-US" sz="1200" b="0" kern="1200" dirty="0" smtClean="0">
                        <a:solidFill>
                          <a:schemeClr val="tx1"/>
                        </a:solidFill>
                        <a:latin typeface="meiryo" panose="020B0604030504040204" pitchFamily="50" charset="-128"/>
                        <a:ea typeface="meiryo" panose="020B0604030504040204" pitchFamily="50" charset="-128"/>
                        <a:cs typeface="+mn-cs"/>
                      </a:endParaRPr>
                    </a:p>
                  </a:txBody>
                  <a:tcPr anchor="ctr">
                    <a:solidFill>
                      <a:srgbClr val="A4DE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9540455"/>
                  </a:ext>
                </a:extLst>
              </a:tr>
              <a:tr h="236609">
                <a:tc>
                  <a:txBody>
                    <a:bodyPr/>
                    <a:lstStyle/>
                    <a:p>
                      <a:pPr marL="0" marR="0" indent="0" algn="l" defTabSz="7428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meiryo" panose="020B0604030504040204" pitchFamily="50" charset="-128"/>
                          <a:ea typeface="meiryo" panose="020B0604030504040204" pitchFamily="50" charset="-128"/>
                          <a:cs typeface="+mn-cs"/>
                        </a:rPr>
                        <a:t>第</a:t>
                      </a:r>
                      <a:r>
                        <a:rPr kumimoji="1" lang="en-US" altLang="ja-JP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meiryo" panose="020B0604030504040204" pitchFamily="50" charset="-128"/>
                          <a:ea typeface="meiryo" panose="020B0604030504040204" pitchFamily="50" charset="-128"/>
                          <a:cs typeface="+mn-cs"/>
                        </a:rPr>
                        <a:t>1</a:t>
                      </a:r>
                      <a:r>
                        <a:rPr kumimoji="1" lang="ja-JP" alt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meiryo" panose="020B0604030504040204" pitchFamily="50" charset="-128"/>
                          <a:ea typeface="meiryo" panose="020B0604030504040204" pitchFamily="50" charset="-128"/>
                          <a:cs typeface="+mn-cs"/>
                        </a:rPr>
                        <a:t>回</a:t>
                      </a:r>
                    </a:p>
                  </a:txBody>
                  <a:tcPr anchor="ctr">
                    <a:solidFill>
                      <a:srgbClr val="D2EFF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42865" rtl="0" eaLnBrk="1" latinLnBrk="0" hangingPunct="1"/>
                      <a:r>
                        <a:rPr kumimoji="1" lang="ja-JP" altLang="en-US" sz="1200" b="0" kern="1200" dirty="0" smtClean="0">
                          <a:solidFill>
                            <a:schemeClr val="tx1"/>
                          </a:solidFill>
                          <a:latin typeface="meiryo" panose="020B0604030504040204" pitchFamily="50" charset="-128"/>
                          <a:ea typeface="meiryo" panose="020B0604030504040204" pitchFamily="50" charset="-128"/>
                          <a:cs typeface="+mn-cs"/>
                        </a:rPr>
                        <a:t>合計（第</a:t>
                      </a:r>
                      <a:r>
                        <a:rPr kumimoji="1" lang="en-US" altLang="ja-JP" sz="1200" b="0" kern="1200" smtClean="0">
                          <a:solidFill>
                            <a:schemeClr val="tx1"/>
                          </a:solidFill>
                          <a:latin typeface="meiryo" panose="020B0604030504040204" pitchFamily="50" charset="-128"/>
                          <a:ea typeface="meiryo" panose="020B0604030504040204" pitchFamily="50" charset="-128"/>
                          <a:cs typeface="+mn-cs"/>
                        </a:rPr>
                        <a:t>2</a:t>
                      </a:r>
                      <a:r>
                        <a:rPr kumimoji="1" lang="ja-JP" altLang="en-US" sz="1200" b="0" kern="1200" smtClean="0">
                          <a:solidFill>
                            <a:schemeClr val="tx1"/>
                          </a:solidFill>
                          <a:latin typeface="meiryo" panose="020B0604030504040204" pitchFamily="50" charset="-128"/>
                          <a:ea typeface="meiryo" panose="020B0604030504040204" pitchFamily="50" charset="-128"/>
                          <a:cs typeface="+mn-cs"/>
                        </a:rPr>
                        <a:t>回と同じ）</a:t>
                      </a:r>
                      <a:endParaRPr kumimoji="1" lang="ja-JP" altLang="en-US" sz="1200" b="0" kern="1200" dirty="0" smtClean="0">
                        <a:solidFill>
                          <a:schemeClr val="tx1"/>
                        </a:solidFill>
                        <a:latin typeface="meiryo" panose="020B0604030504040204" pitchFamily="50" charset="-128"/>
                        <a:ea typeface="meiryo" panose="020B0604030504040204" pitchFamily="50" charset="-128"/>
                        <a:cs typeface="+mn-cs"/>
                      </a:endParaRPr>
                    </a:p>
                  </a:txBody>
                  <a:tcPr anchor="ctr">
                    <a:solidFill>
                      <a:srgbClr val="D2EF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meiryo" panose="020B0604030504040204" pitchFamily="50" charset="-128"/>
                          <a:ea typeface="meiryo" panose="020B0604030504040204" pitchFamily="50" charset="-128"/>
                          <a:cs typeface="+mn-cs"/>
                        </a:rPr>
                        <a:t>22,231</a:t>
                      </a:r>
                      <a:endParaRPr kumimoji="1" lang="ja-JP" altLang="en-US" sz="1200" dirty="0">
                        <a:latin typeface="meiryo" panose="020B0604030504040204" pitchFamily="50" charset="-128"/>
                        <a:ea typeface="meiryo" panose="020B0604030504040204" pitchFamily="50" charset="-128"/>
                      </a:endParaRPr>
                    </a:p>
                  </a:txBody>
                  <a:tcPr anchor="ctr">
                    <a:solidFill>
                      <a:srgbClr val="D2EF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meiryo" panose="020B0604030504040204" pitchFamily="50" charset="-128"/>
                          <a:ea typeface="meiryo" panose="020B0604030504040204" pitchFamily="50" charset="-128"/>
                          <a:cs typeface="+mn-cs"/>
                        </a:rPr>
                        <a:t>19,239</a:t>
                      </a:r>
                      <a:endParaRPr kumimoji="1" lang="ja-JP" altLang="en-US" sz="1200" dirty="0">
                        <a:latin typeface="meiryo" panose="020B0604030504040204" pitchFamily="50" charset="-128"/>
                        <a:ea typeface="meiryo" panose="020B0604030504040204" pitchFamily="50" charset="-128"/>
                      </a:endParaRPr>
                    </a:p>
                  </a:txBody>
                  <a:tcPr anchor="ctr">
                    <a:solidFill>
                      <a:srgbClr val="D2EF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meiryo" panose="020B0604030504040204" pitchFamily="50" charset="-128"/>
                          <a:ea typeface="meiryo" panose="020B0604030504040204" pitchFamily="50" charset="-128"/>
                          <a:cs typeface="+mn-cs"/>
                        </a:rPr>
                        <a:t>8,016</a:t>
                      </a:r>
                      <a:endParaRPr kumimoji="1" lang="ja-JP" altLang="en-US" sz="1200" dirty="0">
                        <a:latin typeface="meiryo" panose="020B0604030504040204" pitchFamily="50" charset="-128"/>
                        <a:ea typeface="meiryo" panose="020B0604030504040204" pitchFamily="50" charset="-128"/>
                      </a:endParaRPr>
                    </a:p>
                  </a:txBody>
                  <a:tcPr anchor="ctr">
                    <a:solidFill>
                      <a:srgbClr val="D2EFF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42865" rtl="0" eaLnBrk="1" latinLnBrk="0" hangingPunct="1"/>
                      <a:r>
                        <a:rPr kumimoji="1" lang="en-US" altLang="ja-JP" sz="1200" kern="1200" dirty="0" smtClean="0">
                          <a:solidFill>
                            <a:schemeClr val="dk1"/>
                          </a:solidFill>
                          <a:latin typeface="meiryo" panose="020B0604030504040204" pitchFamily="50" charset="-128"/>
                          <a:ea typeface="meiryo" panose="020B0604030504040204" pitchFamily="50" charset="-128"/>
                          <a:cs typeface="+mn-cs"/>
                        </a:rPr>
                        <a:t>41.7%</a:t>
                      </a:r>
                      <a:endParaRPr kumimoji="1" lang="ja-JP" altLang="en-US" sz="1200" kern="1200" dirty="0">
                        <a:solidFill>
                          <a:schemeClr val="dk1"/>
                        </a:solidFill>
                        <a:latin typeface="meiryo" panose="020B0604030504040204" pitchFamily="50" charset="-128"/>
                        <a:ea typeface="meiryo" panose="020B0604030504040204" pitchFamily="50" charset="-128"/>
                        <a:cs typeface="+mn-cs"/>
                      </a:endParaRPr>
                    </a:p>
                  </a:txBody>
                  <a:tcPr anchor="ctr">
                    <a:solidFill>
                      <a:srgbClr val="D2EF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87161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851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7677150" y="6269192"/>
            <a:ext cx="222885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789F95-6787-4E1C-ADDA-233CD8DBDC42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41946" y="365534"/>
            <a:ext cx="6149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50" charset="-128"/>
                <a:ea typeface="meiryo" panose="020B0604030504040204" pitchFamily="50" charset="-128"/>
                <a:cs typeface="+mn-cs"/>
              </a:rPr>
              <a:t>第</a:t>
            </a: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50" charset="-128"/>
                <a:ea typeface="meiryo" panose="020B0604030504040204" pitchFamily="50" charset="-128"/>
                <a:cs typeface="+mn-cs"/>
              </a:rPr>
              <a:t>7</a:t>
            </a:r>
            <a:r>
              <a:rPr kumimoji="1" lang="ja-JP" alt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50" charset="-128"/>
                <a:ea typeface="meiryo" panose="020B0604030504040204" pitchFamily="50" charset="-128"/>
                <a:cs typeface="+mn-cs"/>
              </a:rPr>
              <a:t>、</a:t>
            </a: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50" charset="-128"/>
                <a:ea typeface="meiryo" panose="020B0604030504040204" pitchFamily="50" charset="-128"/>
                <a:cs typeface="+mn-cs"/>
              </a:rPr>
              <a:t>8</a:t>
            </a:r>
            <a:r>
              <a:rPr kumimoji="1" lang="ja-JP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50" charset="-128"/>
                <a:ea typeface="meiryo" panose="020B0604030504040204" pitchFamily="50" charset="-128"/>
                <a:cs typeface="+mn-cs"/>
              </a:rPr>
              <a:t>回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50" charset="-128"/>
                <a:ea typeface="meiryo" panose="020B0604030504040204" pitchFamily="50" charset="-128"/>
                <a:cs typeface="+mn-cs"/>
              </a:rPr>
              <a:t>公募の</a:t>
            </a:r>
            <a:r>
              <a:rPr kumimoji="1" lang="ja-JP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50" charset="-128"/>
                <a:ea typeface="meiryo" panose="020B0604030504040204" pitchFamily="50" charset="-128"/>
                <a:cs typeface="+mn-cs"/>
              </a:rPr>
              <a:t>採択者の業種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50" charset="-128"/>
                <a:ea typeface="meiryo" panose="020B0604030504040204" pitchFamily="50" charset="-128"/>
                <a:cs typeface="+mn-cs"/>
              </a:rPr>
              <a:t>比較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4556502" y="3422465"/>
            <a:ext cx="497038" cy="531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22217" y="5053406"/>
            <a:ext cx="9353006" cy="14773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ctr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ja-JP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panose="020B0604030504040204" pitchFamily="50" charset="-128"/>
                <a:ea typeface="meiryo" panose="020B0604030504040204" pitchFamily="50" charset="-128"/>
                <a:cs typeface="+mn-cs"/>
              </a:rPr>
              <a:t>製造業が</a:t>
            </a:r>
            <a:r>
              <a:rPr kumimoji="1" lang="ja-JP" alt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panose="020B0604030504040204" pitchFamily="50" charset="-128"/>
                <a:ea typeface="meiryo" panose="020B0604030504040204" pitchFamily="50" charset="-128"/>
                <a:cs typeface="+mn-cs"/>
              </a:rPr>
              <a:t>最も</a:t>
            </a:r>
            <a:r>
              <a:rPr kumimoji="1" lang="ja-JP" altLang="ja-JP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panose="020B0604030504040204" pitchFamily="50" charset="-128"/>
                <a:ea typeface="meiryo" panose="020B0604030504040204" pitchFamily="50" charset="-128"/>
                <a:cs typeface="+mn-cs"/>
              </a:rPr>
              <a:t>多く</a:t>
            </a:r>
            <a:r>
              <a:rPr kumimoji="1" lang="ja-JP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50" charset="-128"/>
                <a:ea typeface="meiryo" panose="020B0604030504040204" pitchFamily="50" charset="-128"/>
                <a:cs typeface="+mn-cs"/>
              </a:rPr>
              <a:t>、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卸売業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・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小売業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、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宿泊業・飲食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サービス業、建設業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が続いています。</a:t>
            </a:r>
            <a:endParaRPr kumimoji="1" lang="en-US" altLang="ja-JP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ctr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第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7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回から第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8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回にかけて、</a:t>
            </a:r>
            <a:r>
              <a:rPr kumimoji="1" lang="ja-JP" alt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製造業、宿泊業</a:t>
            </a:r>
            <a:r>
              <a:rPr kumimoji="1" lang="ja-JP" alt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・飲食</a:t>
            </a:r>
            <a:r>
              <a:rPr kumimoji="1" lang="ja-JP" alt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サービス業、建設業の採択割合が増えています。</a:t>
            </a:r>
            <a:endParaRPr kumimoji="1" lang="en-US" altLang="ja-JP" sz="20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22217" y="4822574"/>
            <a:ext cx="83862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50" charset="-128"/>
                <a:ea typeface="meiryo" panose="020B0604030504040204" pitchFamily="50" charset="-128"/>
                <a:cs typeface="+mn-cs"/>
              </a:rPr>
              <a:t>（出典）中小企業庁</a:t>
            </a:r>
            <a:r>
              <a:rPr kumimoji="1" lang="en-US" altLang="ja-JP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50" charset="-128"/>
                <a:ea typeface="meiryo" panose="020B0604030504040204" pitchFamily="50" charset="-128"/>
                <a:cs typeface="+mn-cs"/>
              </a:rPr>
              <a:t>HP </a:t>
            </a:r>
            <a:r>
              <a:rPr kumimoji="1" lang="ja-JP" alt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50" charset="-128"/>
                <a:ea typeface="meiryo" panose="020B0604030504040204" pitchFamily="50" charset="-128"/>
                <a:cs typeface="+mn-cs"/>
              </a:rPr>
              <a:t> </a:t>
            </a:r>
            <a:r>
              <a:rPr kumimoji="1" lang="ja-JP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50" charset="-128"/>
                <a:ea typeface="meiryo" panose="020B0604030504040204" pitchFamily="50" charset="-128"/>
                <a:cs typeface="+mn-cs"/>
              </a:rPr>
              <a:t>事業再構築補助</a:t>
            </a:r>
            <a:r>
              <a:rPr kumimoji="1" lang="ja-JP" alt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50" charset="-128"/>
                <a:ea typeface="meiryo" panose="020B0604030504040204" pitchFamily="50" charset="-128"/>
                <a:cs typeface="+mn-cs"/>
              </a:rPr>
              <a:t>金第</a:t>
            </a:r>
            <a:r>
              <a:rPr kumimoji="1" lang="en-US" altLang="ja-JP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50" charset="-128"/>
                <a:ea typeface="meiryo" panose="020B0604030504040204" pitchFamily="50" charset="-128"/>
                <a:cs typeface="+mn-cs"/>
              </a:rPr>
              <a:t>7,8</a:t>
            </a:r>
            <a:r>
              <a:rPr kumimoji="1" lang="ja-JP" alt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50" charset="-128"/>
                <a:ea typeface="meiryo" panose="020B0604030504040204" pitchFamily="50" charset="-128"/>
                <a:cs typeface="+mn-cs"/>
              </a:rPr>
              <a:t>回</a:t>
            </a:r>
            <a:r>
              <a:rPr kumimoji="1" lang="ja-JP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50" charset="-128"/>
                <a:ea typeface="meiryo" panose="020B0604030504040204" pitchFamily="50" charset="-128"/>
                <a:cs typeface="+mn-cs"/>
              </a:rPr>
              <a:t>公募の結果に</a:t>
            </a:r>
            <a:r>
              <a:rPr kumimoji="1" lang="ja-JP" alt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50" charset="-128"/>
                <a:ea typeface="meiryo" panose="020B0604030504040204" pitchFamily="50" charset="-128"/>
                <a:cs typeface="+mn-cs"/>
              </a:rPr>
              <a:t>ついて</a:t>
            </a:r>
            <a:endParaRPr kumimoji="1" lang="ja-JP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" panose="020B0604030504040204" pitchFamily="50" charset="-128"/>
              <a:ea typeface="meiryo" panose="020B0604030504040204" pitchFamily="50" charset="-128"/>
              <a:cs typeface="+mn-cs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852" y="1156266"/>
            <a:ext cx="4102688" cy="3666308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2572947" y="1163886"/>
            <a:ext cx="1589639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第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7</a:t>
            </a: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回採択者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3540" y="1270403"/>
            <a:ext cx="3968540" cy="3428174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6812357" y="1219946"/>
            <a:ext cx="1494827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第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8</a:t>
            </a: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回採択者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198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7677150" y="6347573"/>
            <a:ext cx="222885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789F95-6787-4E1C-ADDA-233CD8DBDC42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92746" y="361579"/>
            <a:ext cx="6149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50" charset="-128"/>
                <a:ea typeface="meiryo" panose="020B0604030504040204" pitchFamily="50" charset="-128"/>
                <a:cs typeface="+mn-cs"/>
              </a:rPr>
              <a:t>採択者の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50" charset="-128"/>
                <a:ea typeface="meiryo" panose="020B0604030504040204" pitchFamily="50" charset="-128"/>
                <a:cs typeface="+mn-cs"/>
              </a:rPr>
              <a:t>エリア</a:t>
            </a:r>
            <a:r>
              <a:rPr kumimoji="1" lang="ja-JP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50" charset="-128"/>
                <a:ea typeface="meiryo" panose="020B0604030504040204" pitchFamily="50" charset="-128"/>
                <a:cs typeface="+mn-cs"/>
              </a:rPr>
              <a:t>分析結果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" panose="020B0604030504040204" pitchFamily="50" charset="-128"/>
              <a:ea typeface="meiryo" panose="020B0604030504040204" pitchFamily="50" charset="-128"/>
              <a:cs typeface="+mn-c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83177" y="5750875"/>
            <a:ext cx="9222376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採択率は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、</a:t>
            </a:r>
            <a:r>
              <a:rPr kumimoji="1" lang="ja-JP" alt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新潟県、鳥取県、茨城県、岐阜県、高知県、岡山県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が採択率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60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％以上です。</a:t>
            </a:r>
            <a:endParaRPr kumimoji="1" lang="en-US" altLang="ja-JP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宮崎</a:t>
            </a:r>
            <a:r>
              <a:rPr kumimoji="1" lang="ja-JP" alt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県、青森県、熊本県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は採択率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40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％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未満と低くなっています。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177" y="977581"/>
            <a:ext cx="9164683" cy="4664477"/>
          </a:xfrm>
          <a:prstGeom prst="rect">
            <a:avLst/>
          </a:prstGeom>
        </p:spPr>
      </p:pic>
      <p:sp>
        <p:nvSpPr>
          <p:cNvPr id="16" name="正方形/長方形 15"/>
          <p:cNvSpPr/>
          <p:nvPr/>
        </p:nvSpPr>
        <p:spPr>
          <a:xfrm>
            <a:off x="2784280" y="2508151"/>
            <a:ext cx="2091599" cy="31731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5065038" y="3707713"/>
            <a:ext cx="2091599" cy="31731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487792" y="4024498"/>
            <a:ext cx="2091599" cy="31731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2776415" y="4325778"/>
            <a:ext cx="2091599" cy="2969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512772" y="2203149"/>
            <a:ext cx="2066620" cy="31731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7350397" y="3723391"/>
            <a:ext cx="2066620" cy="31731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7350397" y="4316855"/>
            <a:ext cx="2066620" cy="31731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5061774" y="4325778"/>
            <a:ext cx="2091599" cy="31731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7350397" y="2508151"/>
            <a:ext cx="2091599" cy="31731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992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7677150" y="6347573"/>
            <a:ext cx="222885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789F95-6787-4E1C-ADDA-233CD8DBDC42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01212" y="341018"/>
            <a:ext cx="6149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50" charset="-128"/>
                <a:ea typeface="meiryo" panose="020B0604030504040204" pitchFamily="50" charset="-128"/>
                <a:cs typeface="+mn-cs"/>
              </a:rPr>
              <a:t>第</a:t>
            </a: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50" charset="-128"/>
                <a:ea typeface="meiryo" panose="020B0604030504040204" pitchFamily="50" charset="-128"/>
                <a:cs typeface="+mn-cs"/>
              </a:rPr>
              <a:t>1</a:t>
            </a:r>
            <a:r>
              <a:rPr kumimoji="1" lang="ja-JP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50" charset="-128"/>
                <a:ea typeface="meiryo" panose="020B0604030504040204" pitchFamily="50" charset="-128"/>
                <a:cs typeface="+mn-cs"/>
              </a:rPr>
              <a:t>～</a:t>
            </a: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50" charset="-128"/>
                <a:ea typeface="meiryo" panose="020B0604030504040204" pitchFamily="50" charset="-128"/>
                <a:cs typeface="+mn-cs"/>
              </a:rPr>
              <a:t>8</a:t>
            </a:r>
            <a:r>
              <a:rPr kumimoji="1" lang="ja-JP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50" charset="-128"/>
                <a:ea typeface="meiryo" panose="020B0604030504040204" pitchFamily="50" charset="-128"/>
                <a:cs typeface="+mn-cs"/>
              </a:rPr>
              <a:t>回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50" charset="-128"/>
                <a:ea typeface="meiryo" panose="020B0604030504040204" pitchFamily="50" charset="-128"/>
                <a:cs typeface="+mn-cs"/>
              </a:rPr>
              <a:t>公募</a:t>
            </a:r>
            <a:r>
              <a:rPr kumimoji="1" lang="ja-JP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50" charset="-128"/>
                <a:ea typeface="meiryo" panose="020B0604030504040204" pitchFamily="50" charset="-128"/>
                <a:cs typeface="+mn-cs"/>
              </a:rPr>
              <a:t>の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50" charset="-128"/>
                <a:ea typeface="meiryo" panose="020B0604030504040204" pitchFamily="50" charset="-128"/>
                <a:cs typeface="+mn-cs"/>
              </a:rPr>
              <a:t>採択</a:t>
            </a:r>
            <a:r>
              <a:rPr kumimoji="1" lang="ja-JP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50" charset="-128"/>
                <a:ea typeface="meiryo" panose="020B0604030504040204" pitchFamily="50" charset="-128"/>
                <a:cs typeface="+mn-cs"/>
              </a:rPr>
              <a:t>金額の比較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" panose="020B0604030504040204" pitchFamily="50" charset="-128"/>
              <a:ea typeface="meiryo" panose="020B0604030504040204" pitchFamily="50" charset="-128"/>
              <a:cs typeface="+mn-c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90750" y="4534738"/>
            <a:ext cx="9222376" cy="14773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第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8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回は、申請者、採択者ともに件数が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減り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、</a:t>
            </a:r>
            <a:r>
              <a:rPr kumimoji="1" lang="ja-JP" alt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金額別の採択数も全体的に減っています。</a:t>
            </a:r>
            <a:endParaRPr kumimoji="1" lang="en-US" altLang="ja-JP" sz="2000" b="1" i="0" u="sng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1,501~3,000</a:t>
            </a:r>
            <a:r>
              <a:rPr kumimoji="1" lang="ja-JP" alt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万</a:t>
            </a:r>
            <a:r>
              <a:rPr kumimoji="1" lang="ja-JP" alt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円の採択者数が最も多くなっています。</a:t>
            </a:r>
            <a:endParaRPr kumimoji="1" lang="en-US" altLang="ja-JP" sz="2000" b="1" i="0" u="sng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1</a:t>
            </a:r>
            <a:r>
              <a:rPr kumimoji="1" lang="ja-JP" alt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億</a:t>
            </a:r>
            <a:r>
              <a:rPr kumimoji="1" lang="en-US" altLang="ja-JP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1</a:t>
            </a:r>
            <a:r>
              <a:rPr kumimoji="1" lang="ja-JP" alt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億円</a:t>
            </a:r>
            <a:r>
              <a:rPr kumimoji="1" lang="en-US" altLang="ja-JP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~</a:t>
            </a:r>
            <a:r>
              <a:rPr kumimoji="1" lang="ja-JP" alt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の採択数は</a:t>
            </a:r>
            <a:r>
              <a:rPr kumimoji="1" lang="en-US" altLang="ja-JP" sz="2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2</a:t>
            </a:r>
            <a:r>
              <a:rPr kumimoji="1" lang="ja-JP" alt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件のみでした。</a:t>
            </a:r>
            <a:endParaRPr kumimoji="1" lang="ja-JP" altLang="en-US" sz="20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03958" y="4261169"/>
            <a:ext cx="83862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50" charset="-128"/>
                <a:ea typeface="meiryo" panose="020B0604030504040204" pitchFamily="50" charset="-128"/>
                <a:cs typeface="+mn-cs"/>
              </a:rPr>
              <a:t>（</a:t>
            </a:r>
            <a:r>
              <a:rPr kumimoji="1" lang="ja-JP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50" charset="-128"/>
                <a:ea typeface="meiryo" panose="020B0604030504040204" pitchFamily="50" charset="-128"/>
                <a:cs typeface="+mn-cs"/>
              </a:rPr>
              <a:t>参考</a:t>
            </a:r>
            <a:r>
              <a:rPr kumimoji="1" lang="ja-JP" alt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50" charset="-128"/>
                <a:ea typeface="meiryo" panose="020B0604030504040204" pitchFamily="50" charset="-128"/>
                <a:cs typeface="+mn-cs"/>
              </a:rPr>
              <a:t>）中小企業庁</a:t>
            </a:r>
            <a:r>
              <a:rPr kumimoji="1" lang="en-US" altLang="ja-JP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50" charset="-128"/>
                <a:ea typeface="meiryo" panose="020B0604030504040204" pitchFamily="50" charset="-128"/>
                <a:cs typeface="+mn-cs"/>
              </a:rPr>
              <a:t>HP </a:t>
            </a:r>
            <a:r>
              <a:rPr kumimoji="1" lang="ja-JP" alt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50" charset="-128"/>
                <a:ea typeface="meiryo" panose="020B0604030504040204" pitchFamily="50" charset="-128"/>
                <a:cs typeface="+mn-cs"/>
              </a:rPr>
              <a:t> </a:t>
            </a:r>
            <a:r>
              <a:rPr kumimoji="1" lang="ja-JP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50" charset="-128"/>
                <a:ea typeface="meiryo" panose="020B0604030504040204" pitchFamily="50" charset="-128"/>
                <a:cs typeface="+mn-cs"/>
              </a:rPr>
              <a:t>事業再構築補助</a:t>
            </a:r>
            <a:r>
              <a:rPr kumimoji="1" lang="ja-JP" alt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50" charset="-128"/>
                <a:ea typeface="meiryo" panose="020B0604030504040204" pitchFamily="50" charset="-128"/>
                <a:cs typeface="+mn-cs"/>
              </a:rPr>
              <a:t>金第</a:t>
            </a:r>
            <a:r>
              <a:rPr kumimoji="1" lang="en-US" altLang="ja-JP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50" charset="-128"/>
                <a:ea typeface="meiryo" panose="020B0604030504040204" pitchFamily="50" charset="-128"/>
                <a:cs typeface="+mn-cs"/>
              </a:rPr>
              <a:t>1</a:t>
            </a:r>
            <a:r>
              <a:rPr kumimoji="1" lang="ja-JP" alt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50" charset="-128"/>
                <a:ea typeface="meiryo" panose="020B0604030504040204" pitchFamily="50" charset="-128"/>
                <a:cs typeface="+mn-cs"/>
              </a:rPr>
              <a:t>～</a:t>
            </a:r>
            <a:r>
              <a:rPr kumimoji="1" lang="en-US" altLang="ja-JP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50" charset="-128"/>
                <a:ea typeface="meiryo" panose="020B0604030504040204" pitchFamily="50" charset="-128"/>
                <a:cs typeface="+mn-cs"/>
              </a:rPr>
              <a:t>8</a:t>
            </a:r>
            <a:r>
              <a:rPr kumimoji="1" lang="ja-JP" alt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50" charset="-128"/>
                <a:ea typeface="meiryo" panose="020B0604030504040204" pitchFamily="50" charset="-128"/>
                <a:cs typeface="+mn-cs"/>
              </a:rPr>
              <a:t>回</a:t>
            </a:r>
            <a:r>
              <a:rPr kumimoji="1" lang="ja-JP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50" charset="-128"/>
                <a:ea typeface="meiryo" panose="020B0604030504040204" pitchFamily="50" charset="-128"/>
                <a:cs typeface="+mn-cs"/>
              </a:rPr>
              <a:t>公募の</a:t>
            </a:r>
            <a:r>
              <a:rPr kumimoji="1" lang="ja-JP" alt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50" charset="-128"/>
                <a:ea typeface="meiryo" panose="020B0604030504040204" pitchFamily="50" charset="-128"/>
                <a:cs typeface="+mn-cs"/>
              </a:rPr>
              <a:t>結果より作成</a:t>
            </a:r>
            <a:endParaRPr kumimoji="1" lang="ja-JP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" panose="020B0604030504040204" pitchFamily="50" charset="-128"/>
              <a:ea typeface="meiryo" panose="020B0604030504040204" pitchFamily="50" charset="-128"/>
              <a:cs typeface="+mn-cs"/>
            </a:endParaRPr>
          </a:p>
        </p:txBody>
      </p:sp>
      <p:graphicFrame>
        <p:nvGraphicFramePr>
          <p:cNvPr id="11" name="グラフ 10"/>
          <p:cNvGraphicFramePr>
            <a:graphicFrameLocks/>
          </p:cNvGraphicFramePr>
          <p:nvPr>
            <p:extLst/>
          </p:nvPr>
        </p:nvGraphicFramePr>
        <p:xfrm>
          <a:off x="303958" y="1032257"/>
          <a:ext cx="9254308" cy="31665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6045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7677150" y="6347573"/>
            <a:ext cx="222885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789F95-6787-4E1C-ADDA-233CD8DBDC42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01212" y="341018"/>
            <a:ext cx="6149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50" charset="-128"/>
                <a:ea typeface="meiryo" panose="020B0604030504040204" pitchFamily="50" charset="-128"/>
                <a:cs typeface="+mn-cs"/>
              </a:rPr>
              <a:t>第</a:t>
            </a: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50" charset="-128"/>
                <a:ea typeface="meiryo" panose="020B0604030504040204" pitchFamily="50" charset="-128"/>
                <a:cs typeface="+mn-cs"/>
              </a:rPr>
              <a:t>8</a:t>
            </a:r>
            <a:r>
              <a:rPr kumimoji="1" lang="ja-JP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50" charset="-128"/>
                <a:ea typeface="meiryo" panose="020B0604030504040204" pitchFamily="50" charset="-128"/>
                <a:cs typeface="+mn-cs"/>
              </a:rPr>
              <a:t>回公募での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50" charset="-128"/>
                <a:ea typeface="meiryo" panose="020B0604030504040204" pitchFamily="50" charset="-128"/>
                <a:cs typeface="+mn-cs"/>
              </a:rPr>
              <a:t>採択</a:t>
            </a:r>
            <a:r>
              <a:rPr kumimoji="1" lang="ja-JP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50" charset="-128"/>
                <a:ea typeface="meiryo" panose="020B0604030504040204" pitchFamily="50" charset="-128"/>
                <a:cs typeface="+mn-cs"/>
              </a:rPr>
              <a:t>金額別の採択率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" panose="020B0604030504040204" pitchFamily="50" charset="-128"/>
              <a:ea typeface="meiryo" panose="020B0604030504040204" pitchFamily="50" charset="-128"/>
              <a:cs typeface="+mn-c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03957" y="5386449"/>
            <a:ext cx="9222376" cy="10156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第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8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回では、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3,001~6,000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万円の</a:t>
            </a:r>
            <a:r>
              <a:rPr kumimoji="1" lang="ja-JP" alt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採択率が</a:t>
            </a:r>
            <a:r>
              <a:rPr kumimoji="1" lang="en-US" altLang="ja-JP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60</a:t>
            </a:r>
            <a:r>
              <a:rPr kumimoji="1" lang="ja-JP" alt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％以上と高くなっています。</a:t>
            </a:r>
            <a:endParaRPr kumimoji="1" lang="en-US" altLang="ja-JP" sz="2000" b="1" i="0" u="sng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一方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、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1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億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1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円～</a:t>
            </a:r>
            <a:r>
              <a:rPr kumimoji="1" lang="ja-JP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</a:t>
            </a:r>
            <a:r>
              <a:rPr kumimoji="1" lang="ja-JP" alt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採択率は、</a:t>
            </a:r>
            <a:r>
              <a:rPr kumimoji="1" lang="en-US" altLang="ja-JP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33.3</a:t>
            </a:r>
            <a:r>
              <a:rPr kumimoji="1" lang="ja-JP" alt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％と低くなっています。</a:t>
            </a:r>
            <a:endParaRPr kumimoji="1" lang="en-US" altLang="ja-JP" sz="2000" b="1" i="0" u="sng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05328" y="5035559"/>
            <a:ext cx="83862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50" charset="-128"/>
                <a:ea typeface="meiryo" panose="020B0604030504040204" pitchFamily="50" charset="-128"/>
                <a:cs typeface="+mn-cs"/>
              </a:rPr>
              <a:t>（</a:t>
            </a:r>
            <a:r>
              <a:rPr kumimoji="1" lang="ja-JP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50" charset="-128"/>
                <a:ea typeface="meiryo" panose="020B0604030504040204" pitchFamily="50" charset="-128"/>
                <a:cs typeface="+mn-cs"/>
              </a:rPr>
              <a:t>参考</a:t>
            </a:r>
            <a:r>
              <a:rPr kumimoji="1" lang="ja-JP" alt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50" charset="-128"/>
                <a:ea typeface="meiryo" panose="020B0604030504040204" pitchFamily="50" charset="-128"/>
                <a:cs typeface="+mn-cs"/>
              </a:rPr>
              <a:t>）中小企業庁</a:t>
            </a:r>
            <a:r>
              <a:rPr kumimoji="1" lang="en-US" altLang="ja-JP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50" charset="-128"/>
                <a:ea typeface="meiryo" panose="020B0604030504040204" pitchFamily="50" charset="-128"/>
                <a:cs typeface="+mn-cs"/>
              </a:rPr>
              <a:t>HP </a:t>
            </a:r>
            <a:r>
              <a:rPr kumimoji="1" lang="ja-JP" alt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50" charset="-128"/>
                <a:ea typeface="meiryo" panose="020B0604030504040204" pitchFamily="50" charset="-128"/>
                <a:cs typeface="+mn-cs"/>
              </a:rPr>
              <a:t> </a:t>
            </a:r>
            <a:r>
              <a:rPr kumimoji="1" lang="ja-JP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50" charset="-128"/>
                <a:ea typeface="meiryo" panose="020B0604030504040204" pitchFamily="50" charset="-128"/>
                <a:cs typeface="+mn-cs"/>
              </a:rPr>
              <a:t>事業再構築補助</a:t>
            </a:r>
            <a:r>
              <a:rPr kumimoji="1" lang="ja-JP" alt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50" charset="-128"/>
                <a:ea typeface="meiryo" panose="020B0604030504040204" pitchFamily="50" charset="-128"/>
                <a:cs typeface="+mn-cs"/>
              </a:rPr>
              <a:t>金第</a:t>
            </a:r>
            <a:r>
              <a:rPr kumimoji="1" lang="en-US" altLang="ja-JP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50" charset="-128"/>
                <a:ea typeface="meiryo" panose="020B0604030504040204" pitchFamily="50" charset="-128"/>
                <a:cs typeface="+mn-cs"/>
              </a:rPr>
              <a:t>8</a:t>
            </a:r>
            <a:r>
              <a:rPr kumimoji="1" lang="ja-JP" alt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50" charset="-128"/>
                <a:ea typeface="meiryo" panose="020B0604030504040204" pitchFamily="50" charset="-128"/>
                <a:cs typeface="+mn-cs"/>
              </a:rPr>
              <a:t>回</a:t>
            </a:r>
            <a:r>
              <a:rPr kumimoji="1" lang="ja-JP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50" charset="-128"/>
                <a:ea typeface="meiryo" panose="020B0604030504040204" pitchFamily="50" charset="-128"/>
                <a:cs typeface="+mn-cs"/>
              </a:rPr>
              <a:t>公募の</a:t>
            </a:r>
            <a:r>
              <a:rPr kumimoji="1" lang="ja-JP" alt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50" charset="-128"/>
                <a:ea typeface="meiryo" panose="020B0604030504040204" pitchFamily="50" charset="-128"/>
                <a:cs typeface="+mn-cs"/>
              </a:rPr>
              <a:t>結果より作成</a:t>
            </a:r>
            <a:endParaRPr kumimoji="1" lang="ja-JP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" panose="020B0604030504040204" pitchFamily="50" charset="-128"/>
              <a:ea typeface="meiryo" panose="020B0604030504040204" pitchFamily="50" charset="-128"/>
              <a:cs typeface="+mn-cs"/>
            </a:endParaRPr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/>
          </p:nvPr>
        </p:nvGraphicFramePr>
        <p:xfrm>
          <a:off x="405328" y="1172087"/>
          <a:ext cx="8909643" cy="3733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1422">
                  <a:extLst>
                    <a:ext uri="{9D8B030D-6E8A-4147-A177-3AD203B41FA5}">
                      <a16:colId xmlns:a16="http://schemas.microsoft.com/office/drawing/2014/main" val="1966517135"/>
                    </a:ext>
                  </a:extLst>
                </a:gridCol>
                <a:gridCol w="2009407">
                  <a:extLst>
                    <a:ext uri="{9D8B030D-6E8A-4147-A177-3AD203B41FA5}">
                      <a16:colId xmlns:a16="http://schemas.microsoft.com/office/drawing/2014/main" val="2656836703"/>
                    </a:ext>
                  </a:extLst>
                </a:gridCol>
                <a:gridCol w="2009407">
                  <a:extLst>
                    <a:ext uri="{9D8B030D-6E8A-4147-A177-3AD203B41FA5}">
                      <a16:colId xmlns:a16="http://schemas.microsoft.com/office/drawing/2014/main" val="2819810621"/>
                    </a:ext>
                  </a:extLst>
                </a:gridCol>
                <a:gridCol w="2009407">
                  <a:extLst>
                    <a:ext uri="{9D8B030D-6E8A-4147-A177-3AD203B41FA5}">
                      <a16:colId xmlns:a16="http://schemas.microsoft.com/office/drawing/2014/main" val="26214395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>
                          <a:latin typeface="meiryo" panose="020B0604030504040204" pitchFamily="50" charset="-128"/>
                          <a:ea typeface="meiryo" panose="020B0604030504040204" pitchFamily="50" charset="-128"/>
                        </a:rPr>
                        <a:t>採択金額</a:t>
                      </a:r>
                      <a:endParaRPr kumimoji="1" lang="ja-JP" altLang="en-US" sz="2000" dirty="0">
                        <a:latin typeface="meiryo" panose="020B0604030504040204" pitchFamily="50" charset="-128"/>
                        <a:ea typeface="meiryo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>
                          <a:latin typeface="meiryo" panose="020B0604030504040204" pitchFamily="50" charset="-128"/>
                          <a:ea typeface="meiryo" panose="020B0604030504040204" pitchFamily="50" charset="-128"/>
                        </a:rPr>
                        <a:t>応募数</a:t>
                      </a:r>
                      <a:endParaRPr kumimoji="1" lang="ja-JP" altLang="en-US" sz="2000" dirty="0">
                        <a:latin typeface="meiryo" panose="020B0604030504040204" pitchFamily="50" charset="-128"/>
                        <a:ea typeface="meiryo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>
                          <a:latin typeface="meiryo" panose="020B0604030504040204" pitchFamily="50" charset="-128"/>
                          <a:ea typeface="meiryo" panose="020B0604030504040204" pitchFamily="50" charset="-128"/>
                        </a:rPr>
                        <a:t>採択数</a:t>
                      </a:r>
                      <a:endParaRPr kumimoji="1" lang="ja-JP" altLang="en-US" sz="2000" dirty="0">
                        <a:latin typeface="meiryo" panose="020B0604030504040204" pitchFamily="50" charset="-128"/>
                        <a:ea typeface="meiryo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>
                          <a:latin typeface="meiryo" panose="020B0604030504040204" pitchFamily="50" charset="-128"/>
                          <a:ea typeface="meiryo" panose="020B0604030504040204" pitchFamily="50" charset="-128"/>
                        </a:rPr>
                        <a:t>採択率</a:t>
                      </a:r>
                      <a:endParaRPr kumimoji="1" lang="ja-JP" altLang="en-US" sz="2000" dirty="0">
                        <a:latin typeface="meiryo" panose="020B0604030504040204" pitchFamily="50" charset="-128"/>
                        <a:ea typeface="meiryo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42844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" panose="020B0604030504040204" pitchFamily="50" charset="-128"/>
                          <a:ea typeface="meiryo" panose="020B0604030504040204" pitchFamily="50" charset="-128"/>
                        </a:rPr>
                        <a:t>100~500</a:t>
                      </a:r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" panose="020B0604030504040204" pitchFamily="50" charset="-128"/>
                          <a:ea typeface="meiryo" panose="020B0604030504040204" pitchFamily="50" charset="-128"/>
                        </a:rPr>
                        <a:t>万円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r" defTabSz="742865" rtl="0" eaLnBrk="1" fontAlgn="ctr" latinLnBrk="0" hangingPunct="1"/>
                      <a:r>
                        <a:rPr kumimoji="1" lang="en-US" altLang="ja-JP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meiryo" panose="020B0604030504040204" pitchFamily="50" charset="-128"/>
                          <a:ea typeface="meiryo" panose="020B0604030504040204" pitchFamily="50" charset="-128"/>
                          <a:cs typeface="+mn-cs"/>
                        </a:rPr>
                        <a:t>1,664 </a:t>
                      </a:r>
                      <a:endParaRPr kumimoji="1" lang="en-US" altLang="ja-JP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meiryo" panose="020B0604030504040204" pitchFamily="50" charset="-128"/>
                        <a:ea typeface="meiryo" panose="020B0604030504040204" pitchFamily="50" charset="-128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r" defTabSz="742865" rtl="0" eaLnBrk="1" fontAlgn="ctr" latinLnBrk="0" hangingPunct="1"/>
                      <a:r>
                        <a:rPr kumimoji="1" lang="en-US" altLang="ja-JP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eiryo" panose="020B0604030504040204" pitchFamily="50" charset="-128"/>
                          <a:ea typeface="meiryo" panose="020B0604030504040204" pitchFamily="50" charset="-128"/>
                          <a:cs typeface="+mn-cs"/>
                        </a:rPr>
                        <a:t>722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r" defTabSz="742865" rtl="0" eaLnBrk="1" fontAlgn="ctr" latinLnBrk="0" hangingPunct="1"/>
                      <a:r>
                        <a:rPr kumimoji="1" lang="en-US" altLang="ja-JP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eiryo" panose="020B0604030504040204" pitchFamily="50" charset="-128"/>
                          <a:ea typeface="meiryo" panose="020B0604030504040204" pitchFamily="50" charset="-128"/>
                          <a:cs typeface="+mn-cs"/>
                        </a:rPr>
                        <a:t>43.4%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179336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" panose="020B0604030504040204" pitchFamily="50" charset="-128"/>
                          <a:ea typeface="meiryo" panose="020B0604030504040204" pitchFamily="50" charset="-128"/>
                        </a:rPr>
                        <a:t>501~1,000</a:t>
                      </a:r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" panose="020B0604030504040204" pitchFamily="50" charset="-128"/>
                          <a:ea typeface="meiryo" panose="020B0604030504040204" pitchFamily="50" charset="-128"/>
                        </a:rPr>
                        <a:t>万円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r" defTabSz="742865" rtl="0" eaLnBrk="1" fontAlgn="ctr" latinLnBrk="0" hangingPunct="1"/>
                      <a:r>
                        <a:rPr kumimoji="1" lang="en-US" altLang="ja-JP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meiryo" panose="020B0604030504040204" pitchFamily="50" charset="-128"/>
                          <a:ea typeface="meiryo" panose="020B0604030504040204" pitchFamily="50" charset="-128"/>
                          <a:cs typeface="+mn-cs"/>
                        </a:rPr>
                        <a:t>2,608</a:t>
                      </a:r>
                      <a:endParaRPr kumimoji="1" lang="en-US" altLang="ja-JP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meiryo" panose="020B0604030504040204" pitchFamily="50" charset="-128"/>
                        <a:ea typeface="meiryo" panose="020B0604030504040204" pitchFamily="50" charset="-128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r" defTabSz="742865" rtl="0" eaLnBrk="1" fontAlgn="ctr" latinLnBrk="0" hangingPunct="1"/>
                      <a:r>
                        <a:rPr kumimoji="1" lang="en-US" altLang="ja-JP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eiryo" panose="020B0604030504040204" pitchFamily="50" charset="-128"/>
                          <a:ea typeface="meiryo" panose="020B0604030504040204" pitchFamily="50" charset="-128"/>
                          <a:cs typeface="+mn-cs"/>
                        </a:rPr>
                        <a:t>1,242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r" defTabSz="742865" rtl="0" eaLnBrk="1" fontAlgn="ctr" latinLnBrk="0" hangingPunct="1"/>
                      <a:r>
                        <a:rPr kumimoji="1" lang="en-US" altLang="ja-JP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eiryo" panose="020B0604030504040204" pitchFamily="50" charset="-128"/>
                          <a:ea typeface="meiryo" panose="020B0604030504040204" pitchFamily="50" charset="-128"/>
                          <a:cs typeface="+mn-cs"/>
                        </a:rPr>
                        <a:t>47.6%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8512410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" panose="020B0604030504040204" pitchFamily="50" charset="-128"/>
                          <a:ea typeface="meiryo" panose="020B0604030504040204" pitchFamily="50" charset="-128"/>
                        </a:rPr>
                        <a:t>1,001~1,500</a:t>
                      </a:r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" panose="020B0604030504040204" pitchFamily="50" charset="-128"/>
                          <a:ea typeface="meiryo" panose="020B0604030504040204" pitchFamily="50" charset="-128"/>
                        </a:rPr>
                        <a:t>万円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r" defTabSz="742865" rtl="0" eaLnBrk="1" fontAlgn="ctr" latinLnBrk="0" hangingPunct="1"/>
                      <a:r>
                        <a:rPr kumimoji="1" lang="en-US" altLang="ja-JP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meiryo" panose="020B0604030504040204" pitchFamily="50" charset="-128"/>
                          <a:ea typeface="meiryo" panose="020B0604030504040204" pitchFamily="50" charset="-128"/>
                          <a:cs typeface="+mn-cs"/>
                        </a:rPr>
                        <a:t>1,627</a:t>
                      </a:r>
                      <a:endParaRPr kumimoji="1" lang="en-US" altLang="ja-JP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meiryo" panose="020B0604030504040204" pitchFamily="50" charset="-128"/>
                        <a:ea typeface="meiryo" panose="020B0604030504040204" pitchFamily="50" charset="-128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r" defTabSz="742865" rtl="0" eaLnBrk="1" fontAlgn="ctr" latinLnBrk="0" hangingPunct="1"/>
                      <a:r>
                        <a:rPr kumimoji="1" lang="en-US" altLang="ja-JP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eiryo" panose="020B0604030504040204" pitchFamily="50" charset="-128"/>
                          <a:ea typeface="meiryo" panose="020B0604030504040204" pitchFamily="50" charset="-128"/>
                          <a:cs typeface="+mn-cs"/>
                        </a:rPr>
                        <a:t>752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r" defTabSz="742865" rtl="0" eaLnBrk="1" fontAlgn="ctr" latinLnBrk="0" hangingPunct="1"/>
                      <a:r>
                        <a:rPr kumimoji="1" lang="en-US" altLang="ja-JP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eiryo" panose="020B0604030504040204" pitchFamily="50" charset="-128"/>
                          <a:ea typeface="meiryo" panose="020B0604030504040204" pitchFamily="50" charset="-128"/>
                          <a:cs typeface="+mn-cs"/>
                        </a:rPr>
                        <a:t>46.2%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870371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" panose="020B0604030504040204" pitchFamily="50" charset="-128"/>
                          <a:ea typeface="meiryo" panose="020B0604030504040204" pitchFamily="50" charset="-128"/>
                        </a:rPr>
                        <a:t>1,501~3,000</a:t>
                      </a:r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" panose="020B0604030504040204" pitchFamily="50" charset="-128"/>
                          <a:ea typeface="meiryo" panose="020B0604030504040204" pitchFamily="50" charset="-128"/>
                        </a:rPr>
                        <a:t>万円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r" defTabSz="742865" rtl="0" eaLnBrk="1" fontAlgn="ctr" latinLnBrk="0" hangingPunct="1"/>
                      <a:r>
                        <a:rPr kumimoji="1" lang="en-US" altLang="ja-JP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meiryo" panose="020B0604030504040204" pitchFamily="50" charset="-128"/>
                          <a:ea typeface="meiryo" panose="020B0604030504040204" pitchFamily="50" charset="-128"/>
                          <a:cs typeface="+mn-cs"/>
                        </a:rPr>
                        <a:t>4,835</a:t>
                      </a:r>
                      <a:endParaRPr kumimoji="1" lang="en-US" altLang="ja-JP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meiryo" panose="020B0604030504040204" pitchFamily="50" charset="-128"/>
                        <a:ea typeface="meiryo" panose="020B0604030504040204" pitchFamily="50" charset="-128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r" defTabSz="742865" rtl="0" eaLnBrk="1" fontAlgn="ctr" latinLnBrk="0" hangingPunct="1"/>
                      <a:r>
                        <a:rPr kumimoji="1" lang="en-US" altLang="ja-JP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eiryo" panose="020B0604030504040204" pitchFamily="50" charset="-128"/>
                          <a:ea typeface="meiryo" panose="020B0604030504040204" pitchFamily="50" charset="-128"/>
                          <a:cs typeface="+mn-cs"/>
                        </a:rPr>
                        <a:t>2,571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r" defTabSz="742865" rtl="0" eaLnBrk="1" fontAlgn="ctr" latinLnBrk="0" hangingPunct="1"/>
                      <a:r>
                        <a:rPr kumimoji="1" lang="en-US" altLang="ja-JP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eiryo" panose="020B0604030504040204" pitchFamily="50" charset="-128"/>
                          <a:ea typeface="meiryo" panose="020B0604030504040204" pitchFamily="50" charset="-128"/>
                          <a:cs typeface="+mn-cs"/>
                        </a:rPr>
                        <a:t>53.2%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910232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" panose="020B0604030504040204" pitchFamily="50" charset="-128"/>
                          <a:ea typeface="meiryo" panose="020B0604030504040204" pitchFamily="50" charset="-128"/>
                        </a:rPr>
                        <a:t>3,001~4,500</a:t>
                      </a:r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" panose="020B0604030504040204" pitchFamily="50" charset="-128"/>
                          <a:ea typeface="meiryo" panose="020B0604030504040204" pitchFamily="50" charset="-128"/>
                        </a:rPr>
                        <a:t>万円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r" defTabSz="742865" rtl="0" eaLnBrk="1" fontAlgn="ctr" latinLnBrk="0" hangingPunct="1"/>
                      <a:r>
                        <a:rPr kumimoji="1" lang="en-US" altLang="ja-JP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meiryo" panose="020B0604030504040204" pitchFamily="50" charset="-128"/>
                          <a:ea typeface="meiryo" panose="020B0604030504040204" pitchFamily="50" charset="-128"/>
                          <a:cs typeface="+mn-cs"/>
                        </a:rPr>
                        <a:t>986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r" defTabSz="742865" rtl="0" eaLnBrk="1" fontAlgn="ctr" latinLnBrk="0" hangingPunct="1"/>
                      <a:r>
                        <a:rPr kumimoji="1" lang="en-US" altLang="ja-JP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eiryo" panose="020B0604030504040204" pitchFamily="50" charset="-128"/>
                          <a:ea typeface="meiryo" panose="020B0604030504040204" pitchFamily="50" charset="-128"/>
                          <a:cs typeface="+mn-cs"/>
                        </a:rPr>
                        <a:t>652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r" defTabSz="742865" rtl="0" eaLnBrk="1" fontAlgn="ctr" latinLnBrk="0" hangingPunct="1"/>
                      <a:r>
                        <a:rPr kumimoji="1" lang="en-US" altLang="ja-JP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eiryo" panose="020B0604030504040204" pitchFamily="50" charset="-128"/>
                          <a:ea typeface="meiryo" panose="020B0604030504040204" pitchFamily="50" charset="-128"/>
                          <a:cs typeface="+mn-cs"/>
                        </a:rPr>
                        <a:t>66.1%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4460225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" panose="020B0604030504040204" pitchFamily="50" charset="-128"/>
                          <a:ea typeface="meiryo" panose="020B0604030504040204" pitchFamily="50" charset="-128"/>
                        </a:rPr>
                        <a:t>4,501~6,000</a:t>
                      </a:r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" panose="020B0604030504040204" pitchFamily="50" charset="-128"/>
                          <a:ea typeface="meiryo" panose="020B0604030504040204" pitchFamily="50" charset="-128"/>
                        </a:rPr>
                        <a:t>万円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r" defTabSz="742865" rtl="0" eaLnBrk="1" fontAlgn="ctr" latinLnBrk="0" hangingPunct="1"/>
                      <a:r>
                        <a:rPr kumimoji="1" lang="en-US" altLang="ja-JP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meiryo" panose="020B0604030504040204" pitchFamily="50" charset="-128"/>
                          <a:ea typeface="meiryo" panose="020B0604030504040204" pitchFamily="50" charset="-128"/>
                          <a:cs typeface="+mn-cs"/>
                        </a:rPr>
                        <a:t>427</a:t>
                      </a:r>
                      <a:endParaRPr kumimoji="1" lang="en-US" altLang="ja-JP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meiryo" panose="020B0604030504040204" pitchFamily="50" charset="-128"/>
                        <a:ea typeface="meiryo" panose="020B0604030504040204" pitchFamily="50" charset="-128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r" defTabSz="742865" rtl="0" eaLnBrk="1" fontAlgn="ctr" latinLnBrk="0" hangingPunct="1"/>
                      <a:r>
                        <a:rPr kumimoji="1" lang="en-US" altLang="ja-JP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eiryo" panose="020B0604030504040204" pitchFamily="50" charset="-128"/>
                          <a:ea typeface="meiryo" panose="020B0604030504040204" pitchFamily="50" charset="-128"/>
                          <a:cs typeface="+mn-cs"/>
                        </a:rPr>
                        <a:t>273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r" defTabSz="742865" rtl="0" eaLnBrk="1" fontAlgn="ctr" latinLnBrk="0" hangingPunct="1"/>
                      <a:r>
                        <a:rPr kumimoji="1" lang="en-US" altLang="ja-JP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eiryo" panose="020B0604030504040204" pitchFamily="50" charset="-128"/>
                          <a:ea typeface="meiryo" panose="020B0604030504040204" pitchFamily="50" charset="-128"/>
                          <a:cs typeface="+mn-cs"/>
                        </a:rPr>
                        <a:t>63.9%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8912984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" panose="020B0604030504040204" pitchFamily="50" charset="-128"/>
                          <a:ea typeface="meiryo" panose="020B0604030504040204" pitchFamily="50" charset="-128"/>
                        </a:rPr>
                        <a:t>6,001</a:t>
                      </a:r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" panose="020B0604030504040204" pitchFamily="50" charset="-128"/>
                          <a:ea typeface="meiryo" panose="020B0604030504040204" pitchFamily="50" charset="-128"/>
                        </a:rPr>
                        <a:t>万円</a:t>
                      </a:r>
                      <a:r>
                        <a:rPr lang="en-US" altLang="ja-JP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" panose="020B0604030504040204" pitchFamily="50" charset="-128"/>
                          <a:ea typeface="meiryo" panose="020B0604030504040204" pitchFamily="50" charset="-128"/>
                        </a:rPr>
                        <a:t>~1</a:t>
                      </a:r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" panose="020B0604030504040204" pitchFamily="50" charset="-128"/>
                          <a:ea typeface="meiryo" panose="020B0604030504040204" pitchFamily="50" charset="-128"/>
                        </a:rPr>
                        <a:t>億円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r" defTabSz="742865" rtl="0" eaLnBrk="1" fontAlgn="ctr" latinLnBrk="0" hangingPunct="1"/>
                      <a:r>
                        <a:rPr kumimoji="1" lang="en-US" altLang="ja-JP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meiryo" panose="020B0604030504040204" pitchFamily="50" charset="-128"/>
                          <a:ea typeface="meiryo" panose="020B0604030504040204" pitchFamily="50" charset="-128"/>
                          <a:cs typeface="+mn-cs"/>
                        </a:rPr>
                        <a:t>438</a:t>
                      </a:r>
                      <a:endParaRPr kumimoji="1" lang="en-US" altLang="ja-JP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meiryo" panose="020B0604030504040204" pitchFamily="50" charset="-128"/>
                        <a:ea typeface="meiryo" panose="020B0604030504040204" pitchFamily="50" charset="-128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r" defTabSz="742865" rtl="0" eaLnBrk="1" fontAlgn="ctr" latinLnBrk="0" hangingPunct="1"/>
                      <a:r>
                        <a:rPr kumimoji="1" lang="en-US" altLang="ja-JP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eiryo" panose="020B0604030504040204" pitchFamily="50" charset="-128"/>
                          <a:ea typeface="meiryo" panose="020B0604030504040204" pitchFamily="50" charset="-128"/>
                          <a:cs typeface="+mn-cs"/>
                        </a:rPr>
                        <a:t>241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r" defTabSz="742865" rtl="0" eaLnBrk="1" fontAlgn="ctr" latinLnBrk="0" hangingPunct="1"/>
                      <a:r>
                        <a:rPr kumimoji="1" lang="en-US" altLang="ja-JP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eiryo" panose="020B0604030504040204" pitchFamily="50" charset="-128"/>
                          <a:ea typeface="meiryo" panose="020B0604030504040204" pitchFamily="50" charset="-128"/>
                          <a:cs typeface="+mn-cs"/>
                        </a:rPr>
                        <a:t>55.0%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962022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eiryo" panose="020B0604030504040204" pitchFamily="50" charset="-128"/>
                          <a:ea typeface="meiryo" panose="020B0604030504040204" pitchFamily="50" charset="-128"/>
                        </a:rPr>
                        <a:t>1</a:t>
                      </a:r>
                      <a:r>
                        <a:rPr lang="ja-JP" alt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eiryo" panose="020B0604030504040204" pitchFamily="50" charset="-128"/>
                          <a:ea typeface="meiryo" panose="020B0604030504040204" pitchFamily="50" charset="-128"/>
                        </a:rPr>
                        <a:t>億</a:t>
                      </a:r>
                      <a:r>
                        <a:rPr lang="en-US" altLang="ja-JP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eiryo" panose="020B0604030504040204" pitchFamily="50" charset="-128"/>
                          <a:ea typeface="meiryo" panose="020B0604030504040204" pitchFamily="50" charset="-128"/>
                        </a:rPr>
                        <a:t>1</a:t>
                      </a:r>
                      <a:r>
                        <a:rPr lang="ja-JP" alt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eiryo" panose="020B0604030504040204" pitchFamily="50" charset="-128"/>
                          <a:ea typeface="meiryo" panose="020B0604030504040204" pitchFamily="50" charset="-128"/>
                        </a:rPr>
                        <a:t>円～</a:t>
                      </a:r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meiryo" panose="020B0604030504040204" pitchFamily="50" charset="-128"/>
                        <a:ea typeface="meiryo" panose="020B0604030504040204" pitchFamily="50" charset="-128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r" defTabSz="742865" rtl="0" eaLnBrk="1" fontAlgn="ctr" latinLnBrk="0" hangingPunct="1"/>
                      <a:r>
                        <a:rPr kumimoji="1" lang="en-US" altLang="ja-JP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meiryo" panose="020B0604030504040204" pitchFamily="50" charset="-128"/>
                          <a:ea typeface="meiryo" panose="020B0604030504040204" pitchFamily="50" charset="-128"/>
                          <a:cs typeface="+mn-cs"/>
                        </a:rPr>
                        <a:t>6</a:t>
                      </a:r>
                      <a:endParaRPr kumimoji="1" lang="en-US" altLang="ja-JP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meiryo" panose="020B0604030504040204" pitchFamily="50" charset="-128"/>
                        <a:ea typeface="meiryo" panose="020B0604030504040204" pitchFamily="50" charset="-128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r" defTabSz="742865" rtl="0" eaLnBrk="1" fontAlgn="ctr" latinLnBrk="0" hangingPunct="1"/>
                      <a:r>
                        <a:rPr kumimoji="1" lang="en-US" altLang="ja-JP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eiryo" panose="020B0604030504040204" pitchFamily="50" charset="-128"/>
                          <a:ea typeface="meiryo" panose="020B0604030504040204" pitchFamily="50" charset="-128"/>
                          <a:cs typeface="+mn-cs"/>
                        </a:rPr>
                        <a:t>2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r" defTabSz="742865" rtl="0" eaLnBrk="1" fontAlgn="ctr" latinLnBrk="0" hangingPunct="1"/>
                      <a:r>
                        <a:rPr kumimoji="1" lang="en-US" altLang="ja-JP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eiryo" panose="020B0604030504040204" pitchFamily="50" charset="-128"/>
                          <a:ea typeface="meiryo" panose="020B0604030504040204" pitchFamily="50" charset="-128"/>
                          <a:cs typeface="+mn-cs"/>
                        </a:rPr>
                        <a:t>33.3%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637880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eiryo" panose="020B0604030504040204" pitchFamily="50" charset="-128"/>
                          <a:ea typeface="meiryo" panose="020B0604030504040204" pitchFamily="50" charset="-128"/>
                        </a:rPr>
                        <a:t>合計</a:t>
                      </a:r>
                      <a:endParaRPr lang="ja-JP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meiryo" panose="020B0604030504040204" pitchFamily="50" charset="-128"/>
                        <a:ea typeface="meiryo" panose="020B0604030504040204" pitchFamily="50" charset="-128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r" defTabSz="742865" rtl="0" eaLnBrk="1" fontAlgn="ctr" latinLnBrk="0" hangingPunct="1"/>
                      <a:r>
                        <a:rPr kumimoji="1" lang="en-US" altLang="ja-JP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eiryo" panose="020B0604030504040204" pitchFamily="50" charset="-128"/>
                          <a:ea typeface="meiryo" panose="020B0604030504040204" pitchFamily="50" charset="-128"/>
                          <a:cs typeface="+mn-cs"/>
                        </a:rPr>
                        <a:t>12,591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r" defTabSz="742865" rtl="0" eaLnBrk="1" fontAlgn="ctr" latinLnBrk="0" hangingPunct="1"/>
                      <a:r>
                        <a:rPr kumimoji="1" lang="en-US" altLang="ja-JP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meiryo" panose="020B0604030504040204" pitchFamily="50" charset="-128"/>
                          <a:ea typeface="meiryo" panose="020B0604030504040204" pitchFamily="50" charset="-128"/>
                          <a:cs typeface="+mn-cs"/>
                        </a:rPr>
                        <a:t>6,456</a:t>
                      </a:r>
                      <a:endParaRPr kumimoji="1" lang="en-US" altLang="ja-JP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meiryo" panose="020B0604030504040204" pitchFamily="50" charset="-128"/>
                        <a:ea typeface="meiryo" panose="020B0604030504040204" pitchFamily="50" charset="-128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1" lang="en-US" altLang="ja-JP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eiryo" panose="020B0604030504040204" pitchFamily="50" charset="-128"/>
                          <a:ea typeface="meiryo" panose="020B0604030504040204" pitchFamily="50" charset="-128"/>
                          <a:cs typeface="+mn-cs"/>
                        </a:rPr>
                        <a:t>51.3%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256006111"/>
                  </a:ext>
                </a:extLst>
              </a:tr>
            </a:tbl>
          </a:graphicData>
        </a:graphic>
      </p:graphicFrame>
      <p:sp>
        <p:nvSpPr>
          <p:cNvPr id="8" name="正方形/長方形 7"/>
          <p:cNvSpPr/>
          <p:nvPr/>
        </p:nvSpPr>
        <p:spPr>
          <a:xfrm>
            <a:off x="405328" y="3048000"/>
            <a:ext cx="8909643" cy="7451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405328" y="4150475"/>
            <a:ext cx="8909643" cy="36056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598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7677150" y="6492875"/>
            <a:ext cx="222885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789F95-6787-4E1C-ADDA-233CD8DBDC42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18145" y="358100"/>
            <a:ext cx="6149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50" charset="-128"/>
                <a:ea typeface="meiryo" panose="020B0604030504040204" pitchFamily="50" charset="-128"/>
                <a:cs typeface="+mn-cs"/>
              </a:rPr>
              <a:t>認定支援機関について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" panose="020B0604030504040204" pitchFamily="50" charset="-128"/>
              <a:ea typeface="meiryo" panose="020B0604030504040204" pitchFamily="50" charset="-128"/>
              <a:cs typeface="+mn-c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62058" y="5034099"/>
            <a:ext cx="9444889" cy="14773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50" charset="-128"/>
                <a:ea typeface="meiryo" panose="020B0604030504040204" pitchFamily="50" charset="-128"/>
                <a:cs typeface="+mn-cs"/>
              </a:rPr>
              <a:t>認定支援機関は、</a:t>
            </a:r>
            <a:r>
              <a:rPr kumimoji="1" lang="ja-JP" alt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panose="020B0604030504040204" pitchFamily="50" charset="-128"/>
                <a:ea typeface="meiryo" panose="020B0604030504040204" pitchFamily="50" charset="-128"/>
                <a:cs typeface="+mn-cs"/>
              </a:rPr>
              <a:t>民間コンサルティング会社</a:t>
            </a:r>
            <a:r>
              <a:rPr kumimoji="1" lang="ja-JP" alt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panose="020B0604030504040204" pitchFamily="50" charset="-128"/>
                <a:ea typeface="meiryo" panose="020B0604030504040204" pitchFamily="50" charset="-128"/>
                <a:cs typeface="+mn-cs"/>
              </a:rPr>
              <a:t>が</a:t>
            </a:r>
            <a:r>
              <a:rPr kumimoji="1" lang="ja-JP" alt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panose="020B0604030504040204" pitchFamily="50" charset="-128"/>
                <a:ea typeface="meiryo" panose="020B0604030504040204" pitchFamily="50" charset="-128"/>
                <a:cs typeface="+mn-cs"/>
              </a:rPr>
              <a:t>最も多く、次いで地銀、信用金庫からの応募が多くなっています。いずれも採択率</a:t>
            </a:r>
            <a:r>
              <a:rPr kumimoji="1" lang="en-US" altLang="ja-JP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panose="020B0604030504040204" pitchFamily="50" charset="-128"/>
                <a:ea typeface="meiryo" panose="020B0604030504040204" pitchFamily="50" charset="-128"/>
                <a:cs typeface="+mn-cs"/>
              </a:rPr>
              <a:t>50</a:t>
            </a:r>
            <a:r>
              <a:rPr kumimoji="1" lang="ja-JP" alt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panose="020B0604030504040204" pitchFamily="50" charset="-128"/>
                <a:ea typeface="meiryo" panose="020B0604030504040204" pitchFamily="50" charset="-128"/>
                <a:cs typeface="+mn-cs"/>
              </a:rPr>
              <a:t>％以上と高くなっています。</a:t>
            </a:r>
            <a:endParaRPr kumimoji="1" lang="en-US" altLang="ja-JP" sz="2000" b="1" i="0" u="sng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eiryo" panose="020B0604030504040204" pitchFamily="50" charset="-128"/>
              <a:ea typeface="meiryo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panose="020B0604030504040204" pitchFamily="50" charset="-128"/>
                <a:ea typeface="meiryo" panose="020B0604030504040204" pitchFamily="50" charset="-128"/>
                <a:cs typeface="+mn-cs"/>
              </a:rPr>
              <a:t>税理士は、応募数は多いものの採択率は</a:t>
            </a:r>
            <a:r>
              <a:rPr kumimoji="1" lang="en-US" altLang="ja-JP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panose="020B0604030504040204" pitchFamily="50" charset="-128"/>
                <a:ea typeface="meiryo" panose="020B0604030504040204" pitchFamily="50" charset="-128"/>
                <a:cs typeface="+mn-cs"/>
              </a:rPr>
              <a:t>40.1</a:t>
            </a:r>
            <a:r>
              <a:rPr kumimoji="1" lang="ja-JP" alt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panose="020B0604030504040204" pitchFamily="50" charset="-128"/>
                <a:ea typeface="meiryo" panose="020B0604030504040204" pitchFamily="50" charset="-128"/>
                <a:cs typeface="+mn-cs"/>
              </a:rPr>
              <a:t>％と低くなっています。</a:t>
            </a:r>
            <a:endParaRPr kumimoji="1" lang="en-US" altLang="ja-JP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" panose="020B0604030504040204" pitchFamily="50" charset="-128"/>
              <a:ea typeface="meiryo" panose="020B0604030504040204" pitchFamily="50" charset="-128"/>
              <a:cs typeface="+mn-cs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83177" y="4803267"/>
            <a:ext cx="83862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50" charset="-128"/>
                <a:ea typeface="meiryo" panose="020B0604030504040204" pitchFamily="50" charset="-128"/>
                <a:cs typeface="+mn-cs"/>
              </a:rPr>
              <a:t>（出典）中小企業庁</a:t>
            </a:r>
            <a:r>
              <a:rPr kumimoji="1" lang="en-US" altLang="ja-JP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50" charset="-128"/>
                <a:ea typeface="meiryo" panose="020B0604030504040204" pitchFamily="50" charset="-128"/>
                <a:cs typeface="+mn-cs"/>
              </a:rPr>
              <a:t>HP </a:t>
            </a:r>
            <a:r>
              <a:rPr kumimoji="1" lang="ja-JP" alt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50" charset="-128"/>
                <a:ea typeface="meiryo" panose="020B0604030504040204" pitchFamily="50" charset="-128"/>
                <a:cs typeface="+mn-cs"/>
              </a:rPr>
              <a:t> </a:t>
            </a:r>
            <a:r>
              <a:rPr kumimoji="1" lang="ja-JP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50" charset="-128"/>
                <a:ea typeface="meiryo" panose="020B0604030504040204" pitchFamily="50" charset="-128"/>
                <a:cs typeface="+mn-cs"/>
              </a:rPr>
              <a:t>事業再構築補助</a:t>
            </a:r>
            <a:r>
              <a:rPr kumimoji="1" lang="ja-JP" alt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50" charset="-128"/>
                <a:ea typeface="meiryo" panose="020B0604030504040204" pitchFamily="50" charset="-128"/>
                <a:cs typeface="+mn-cs"/>
              </a:rPr>
              <a:t>金第</a:t>
            </a:r>
            <a:r>
              <a:rPr kumimoji="1" lang="en-US" altLang="ja-JP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50" charset="-128"/>
                <a:ea typeface="meiryo" panose="020B0604030504040204" pitchFamily="50" charset="-128"/>
                <a:cs typeface="+mn-cs"/>
              </a:rPr>
              <a:t>8</a:t>
            </a:r>
            <a:r>
              <a:rPr kumimoji="1" lang="ja-JP" alt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50" charset="-128"/>
                <a:ea typeface="meiryo" panose="020B0604030504040204" pitchFamily="50" charset="-128"/>
                <a:cs typeface="+mn-cs"/>
              </a:rPr>
              <a:t>回</a:t>
            </a:r>
            <a:r>
              <a:rPr kumimoji="1" lang="ja-JP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50" charset="-128"/>
                <a:ea typeface="meiryo" panose="020B0604030504040204" pitchFamily="50" charset="-128"/>
                <a:cs typeface="+mn-cs"/>
              </a:rPr>
              <a:t>公募の結果に</a:t>
            </a:r>
            <a:r>
              <a:rPr kumimoji="1" lang="ja-JP" alt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50" charset="-128"/>
                <a:ea typeface="meiryo" panose="020B0604030504040204" pitchFamily="50" charset="-128"/>
                <a:cs typeface="+mn-cs"/>
              </a:rPr>
              <a:t>ついて</a:t>
            </a:r>
            <a:endParaRPr kumimoji="1" lang="ja-JP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" panose="020B0604030504040204" pitchFamily="50" charset="-128"/>
              <a:ea typeface="meiryo" panose="020B0604030504040204" pitchFamily="50" charset="-128"/>
              <a:cs typeface="+mn-cs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" y="951723"/>
            <a:ext cx="8481060" cy="3821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27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7677150" y="6347573"/>
            <a:ext cx="222885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789F95-6787-4E1C-ADDA-233CD8DBDC42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01213" y="374906"/>
            <a:ext cx="6149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50" charset="-128"/>
                <a:ea typeface="meiryo" panose="020B0604030504040204" pitchFamily="50" charset="-128"/>
                <a:cs typeface="+mn-cs"/>
              </a:rPr>
              <a:t>第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50" charset="-128"/>
                <a:ea typeface="meiryo" panose="020B0604030504040204" pitchFamily="50" charset="-128"/>
                <a:cs typeface="+mn-cs"/>
              </a:rPr>
              <a:t>7</a:t>
            </a:r>
            <a:r>
              <a:rPr kumimoji="1" lang="ja-JP" alt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50" charset="-128"/>
                <a:ea typeface="meiryo" panose="020B0604030504040204" pitchFamily="50" charset="-128"/>
                <a:cs typeface="+mn-cs"/>
              </a:rPr>
              <a:t>、</a:t>
            </a: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50" charset="-128"/>
                <a:ea typeface="meiryo" panose="020B0604030504040204" pitchFamily="50" charset="-128"/>
                <a:cs typeface="+mn-cs"/>
              </a:rPr>
              <a:t>8</a:t>
            </a:r>
            <a:r>
              <a:rPr kumimoji="1" lang="ja-JP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50" charset="-128"/>
                <a:ea typeface="meiryo" panose="020B0604030504040204" pitchFamily="50" charset="-128"/>
                <a:cs typeface="+mn-cs"/>
              </a:rPr>
              <a:t>回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50" charset="-128"/>
                <a:ea typeface="meiryo" panose="020B0604030504040204" pitchFamily="50" charset="-128"/>
                <a:cs typeface="+mn-cs"/>
              </a:rPr>
              <a:t>公募で</a:t>
            </a:r>
            <a:r>
              <a:rPr kumimoji="1" lang="ja-JP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50" charset="-128"/>
                <a:ea typeface="meiryo" panose="020B0604030504040204" pitchFamily="50" charset="-128"/>
                <a:cs typeface="+mn-cs"/>
              </a:rPr>
              <a:t>多く使われたキーワード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" panose="020B0604030504040204" pitchFamily="50" charset="-128"/>
              <a:ea typeface="meiryo" panose="020B0604030504040204" pitchFamily="50" charset="-128"/>
              <a:cs typeface="+mn-cs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88932" y="5389259"/>
            <a:ext cx="9271030" cy="10156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50" charset="-128"/>
                <a:ea typeface="meiryo" panose="020B0604030504040204" pitchFamily="50" charset="-128"/>
                <a:cs typeface="+mn-cs"/>
              </a:rPr>
              <a:t>活かし、部品、加工のキーワードが</a:t>
            </a:r>
            <a:r>
              <a:rPr kumimoji="1" lang="en-US" altLang="ja-JP" sz="2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panose="020B0604030504040204" pitchFamily="50" charset="-128"/>
                <a:ea typeface="meiryo" panose="020B0604030504040204" pitchFamily="50" charset="-128"/>
                <a:cs typeface="+mn-cs"/>
              </a:rPr>
              <a:t>3</a:t>
            </a:r>
            <a:r>
              <a:rPr kumimoji="1" lang="en-US" altLang="ja-JP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panose="020B0604030504040204" pitchFamily="50" charset="-128"/>
                <a:ea typeface="meiryo" panose="020B0604030504040204" pitchFamily="50" charset="-128"/>
                <a:cs typeface="+mn-cs"/>
              </a:rPr>
              <a:t>00</a:t>
            </a:r>
            <a:r>
              <a:rPr kumimoji="1" lang="ja-JP" alt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panose="020B0604030504040204" pitchFamily="50" charset="-128"/>
                <a:ea typeface="meiryo" panose="020B0604030504040204" pitchFamily="50" charset="-128"/>
                <a:cs typeface="+mn-cs"/>
              </a:rPr>
              <a:t>回を超え、上位にランクインしました。</a:t>
            </a:r>
            <a:endParaRPr kumimoji="1" lang="en-US" altLang="ja-JP" sz="2000" b="1" i="0" u="sng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eiryo" panose="020B0604030504040204" pitchFamily="50" charset="-128"/>
              <a:ea typeface="meiryo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50" charset="-128"/>
                <a:ea typeface="meiryo" panose="020B0604030504040204" pitchFamily="50" charset="-128"/>
                <a:cs typeface="+mn-cs"/>
              </a:rPr>
              <a:t>上位キーワードを使用した事業タイトルが、採択されやすい事業計画と推測されます。</a:t>
            </a:r>
            <a:endParaRPr kumimoji="1" lang="en-US" altLang="ja-JP" sz="20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eiryo" panose="020B0604030504040204" pitchFamily="50" charset="-128"/>
              <a:ea typeface="meiryo" panose="020B0604030504040204" pitchFamily="50" charset="-128"/>
              <a:cs typeface="+mn-cs"/>
            </a:endParaRPr>
          </a:p>
        </p:txBody>
      </p:sp>
      <p:graphicFrame>
        <p:nvGraphicFramePr>
          <p:cNvPr id="6" name="表 5"/>
          <p:cNvGraphicFramePr>
            <a:graphicFrameLocks noGrp="1"/>
          </p:cNvGraphicFramePr>
          <p:nvPr>
            <p:extLst/>
          </p:nvPr>
        </p:nvGraphicFramePr>
        <p:xfrm>
          <a:off x="400094" y="929042"/>
          <a:ext cx="9048706" cy="42277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7917">
                  <a:extLst>
                    <a:ext uri="{9D8B030D-6E8A-4147-A177-3AD203B41FA5}">
                      <a16:colId xmlns:a16="http://schemas.microsoft.com/office/drawing/2014/main" val="675132428"/>
                    </a:ext>
                  </a:extLst>
                </a:gridCol>
                <a:gridCol w="1037917">
                  <a:extLst>
                    <a:ext uri="{9D8B030D-6E8A-4147-A177-3AD203B41FA5}">
                      <a16:colId xmlns:a16="http://schemas.microsoft.com/office/drawing/2014/main" val="1900067807"/>
                    </a:ext>
                  </a:extLst>
                </a:gridCol>
                <a:gridCol w="1037917">
                  <a:extLst>
                    <a:ext uri="{9D8B030D-6E8A-4147-A177-3AD203B41FA5}">
                      <a16:colId xmlns:a16="http://schemas.microsoft.com/office/drawing/2014/main" val="244857095"/>
                    </a:ext>
                  </a:extLst>
                </a:gridCol>
                <a:gridCol w="1037917">
                  <a:extLst>
                    <a:ext uri="{9D8B030D-6E8A-4147-A177-3AD203B41FA5}">
                      <a16:colId xmlns:a16="http://schemas.microsoft.com/office/drawing/2014/main" val="479653691"/>
                    </a:ext>
                  </a:extLst>
                </a:gridCol>
                <a:gridCol w="745370">
                  <a:extLst>
                    <a:ext uri="{9D8B030D-6E8A-4147-A177-3AD203B41FA5}">
                      <a16:colId xmlns:a16="http://schemas.microsoft.com/office/drawing/2014/main" val="3425107787"/>
                    </a:ext>
                  </a:extLst>
                </a:gridCol>
                <a:gridCol w="1037917">
                  <a:extLst>
                    <a:ext uri="{9D8B030D-6E8A-4147-A177-3AD203B41FA5}">
                      <a16:colId xmlns:a16="http://schemas.microsoft.com/office/drawing/2014/main" val="4284004888"/>
                    </a:ext>
                  </a:extLst>
                </a:gridCol>
                <a:gridCol w="1037917">
                  <a:extLst>
                    <a:ext uri="{9D8B030D-6E8A-4147-A177-3AD203B41FA5}">
                      <a16:colId xmlns:a16="http://schemas.microsoft.com/office/drawing/2014/main" val="4084326636"/>
                    </a:ext>
                  </a:extLst>
                </a:gridCol>
                <a:gridCol w="1037917">
                  <a:extLst>
                    <a:ext uri="{9D8B030D-6E8A-4147-A177-3AD203B41FA5}">
                      <a16:colId xmlns:a16="http://schemas.microsoft.com/office/drawing/2014/main" val="1230056597"/>
                    </a:ext>
                  </a:extLst>
                </a:gridCol>
                <a:gridCol w="1037917">
                  <a:extLst>
                    <a:ext uri="{9D8B030D-6E8A-4147-A177-3AD203B41FA5}">
                      <a16:colId xmlns:a16="http://schemas.microsoft.com/office/drawing/2014/main" val="1483122736"/>
                    </a:ext>
                  </a:extLst>
                </a:gridCol>
              </a:tblGrid>
              <a:tr h="260618">
                <a:tc gridSpan="4">
                  <a:txBody>
                    <a:bodyPr/>
                    <a:lstStyle/>
                    <a:p>
                      <a:pPr algn="ctr"/>
                      <a:r>
                        <a:rPr kumimoji="1" lang="ja-JP" altLang="en-US" sz="1300" dirty="0" smtClean="0">
                          <a:solidFill>
                            <a:schemeClr val="bg1"/>
                          </a:solidFill>
                          <a:latin typeface="meiryo" panose="020B0604030504040204" pitchFamily="50" charset="-128"/>
                          <a:ea typeface="meiryo" panose="020B0604030504040204" pitchFamily="50" charset="-128"/>
                        </a:rPr>
                        <a:t>第</a:t>
                      </a:r>
                      <a:r>
                        <a:rPr kumimoji="1" lang="en-US" altLang="ja-JP" sz="1300" dirty="0" smtClean="0">
                          <a:solidFill>
                            <a:schemeClr val="bg1"/>
                          </a:solidFill>
                          <a:latin typeface="meiryo" panose="020B0604030504040204" pitchFamily="50" charset="-128"/>
                          <a:ea typeface="meiryo" panose="020B0604030504040204" pitchFamily="50" charset="-128"/>
                        </a:rPr>
                        <a:t>7</a:t>
                      </a:r>
                      <a:r>
                        <a:rPr kumimoji="1" lang="ja-JP" altLang="en-US" sz="1300" dirty="0" smtClean="0">
                          <a:solidFill>
                            <a:schemeClr val="bg1"/>
                          </a:solidFill>
                          <a:latin typeface="meiryo" panose="020B0604030504040204" pitchFamily="50" charset="-128"/>
                          <a:ea typeface="meiryo" panose="020B0604030504040204" pitchFamily="50" charset="-128"/>
                        </a:rPr>
                        <a:t>回公募の採択者の事業タイトル</a:t>
                      </a:r>
                      <a:endParaRPr kumimoji="1" lang="ja-JP" altLang="en-US" sz="1300" dirty="0">
                        <a:solidFill>
                          <a:schemeClr val="bg1"/>
                        </a:solidFill>
                        <a:latin typeface="meiryo" panose="020B0604030504040204" pitchFamily="50" charset="-128"/>
                        <a:ea typeface="meiryo" panose="020B0604030504040204" pitchFamily="50" charset="-128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300" dirty="0">
                        <a:solidFill>
                          <a:schemeClr val="bg1"/>
                        </a:solidFill>
                        <a:latin typeface="meiryo" panose="020B0604030504040204" pitchFamily="50" charset="-128"/>
                        <a:ea typeface="meiryo" panose="020B0604030504040204" pitchFamily="50" charset="-128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300" dirty="0">
                        <a:solidFill>
                          <a:schemeClr val="bg1"/>
                        </a:solidFill>
                        <a:latin typeface="meiryo" panose="020B0604030504040204" pitchFamily="50" charset="-128"/>
                        <a:ea typeface="meiryo" panose="020B0604030504040204" pitchFamily="50" charset="-128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300" dirty="0">
                        <a:solidFill>
                          <a:schemeClr val="bg1"/>
                        </a:solidFill>
                        <a:latin typeface="meiryo" panose="020B0604030504040204" pitchFamily="50" charset="-128"/>
                        <a:ea typeface="meiryo" panose="020B0604030504040204" pitchFamily="50" charset="-128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300" dirty="0">
                        <a:solidFill>
                          <a:schemeClr val="bg1"/>
                        </a:solidFill>
                        <a:latin typeface="meiryo" panose="020B0604030504040204" pitchFamily="50" charset="-128"/>
                        <a:ea typeface="meiryo" panose="020B0604030504040204" pitchFamily="50" charset="-128"/>
                      </a:endParaRPr>
                    </a:p>
                  </a:txBody>
                  <a:tcPr anchor="ctr"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kumimoji="1" lang="ja-JP" altLang="en-US" sz="1300" dirty="0" smtClean="0">
                          <a:solidFill>
                            <a:schemeClr val="bg1"/>
                          </a:solidFill>
                          <a:latin typeface="meiryo" panose="020B0604030504040204" pitchFamily="50" charset="-128"/>
                          <a:ea typeface="meiryo" panose="020B0604030504040204" pitchFamily="50" charset="-128"/>
                        </a:rPr>
                        <a:t>第</a:t>
                      </a:r>
                      <a:r>
                        <a:rPr kumimoji="1" lang="en-US" altLang="ja-JP" sz="1300" dirty="0" smtClean="0">
                          <a:solidFill>
                            <a:schemeClr val="bg1"/>
                          </a:solidFill>
                          <a:latin typeface="meiryo" panose="020B0604030504040204" pitchFamily="50" charset="-128"/>
                          <a:ea typeface="meiryo" panose="020B0604030504040204" pitchFamily="50" charset="-128"/>
                        </a:rPr>
                        <a:t>8</a:t>
                      </a:r>
                      <a:r>
                        <a:rPr kumimoji="1" lang="ja-JP" altLang="en-US" sz="1300" dirty="0" smtClean="0">
                          <a:solidFill>
                            <a:schemeClr val="bg1"/>
                          </a:solidFill>
                          <a:latin typeface="meiryo" panose="020B0604030504040204" pitchFamily="50" charset="-128"/>
                          <a:ea typeface="meiryo" panose="020B0604030504040204" pitchFamily="50" charset="-128"/>
                        </a:rPr>
                        <a:t>回公募の採択者の事業タイトル</a:t>
                      </a:r>
                      <a:endParaRPr kumimoji="1" lang="ja-JP" altLang="en-US" sz="1300" dirty="0">
                        <a:solidFill>
                          <a:schemeClr val="bg1"/>
                        </a:solidFill>
                        <a:latin typeface="meiryo" panose="020B0604030504040204" pitchFamily="50" charset="-128"/>
                        <a:ea typeface="meiryo" panose="020B0604030504040204" pitchFamily="50" charset="-128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300" dirty="0">
                        <a:solidFill>
                          <a:schemeClr val="bg1"/>
                        </a:solidFill>
                        <a:latin typeface="meiryo" panose="020B0604030504040204" pitchFamily="50" charset="-128"/>
                        <a:ea typeface="meiryo" panose="020B0604030504040204" pitchFamily="50" charset="-128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300" dirty="0">
                        <a:solidFill>
                          <a:schemeClr val="bg1"/>
                        </a:solidFill>
                        <a:latin typeface="meiryo" panose="020B0604030504040204" pitchFamily="50" charset="-128"/>
                        <a:ea typeface="meiryo" panose="020B0604030504040204" pitchFamily="50" charset="-128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300" dirty="0">
                        <a:solidFill>
                          <a:schemeClr val="bg1"/>
                        </a:solidFill>
                        <a:latin typeface="meiryo" panose="020B0604030504040204" pitchFamily="50" charset="-128"/>
                        <a:ea typeface="meiryo" panose="020B0604030504040204" pitchFamily="50" charset="-128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3385686"/>
                  </a:ext>
                </a:extLst>
              </a:tr>
              <a:tr h="26061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300" b="1" dirty="0" smtClean="0">
                          <a:solidFill>
                            <a:schemeClr val="bg1"/>
                          </a:solidFill>
                          <a:latin typeface="meiryo" panose="020B0604030504040204" pitchFamily="50" charset="-128"/>
                          <a:ea typeface="meiryo" panose="020B0604030504040204" pitchFamily="50" charset="-128"/>
                        </a:rPr>
                        <a:t>キーワード</a:t>
                      </a:r>
                      <a:endParaRPr kumimoji="1" lang="ja-JP" altLang="en-US" sz="1300" b="1" dirty="0">
                        <a:solidFill>
                          <a:schemeClr val="bg1"/>
                        </a:solidFill>
                        <a:latin typeface="meiryo" panose="020B0604030504040204" pitchFamily="50" charset="-128"/>
                        <a:ea typeface="meiryo" panose="020B0604030504040204" pitchFamily="50" charset="-128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300" b="1" dirty="0" smtClean="0">
                          <a:solidFill>
                            <a:schemeClr val="bg1"/>
                          </a:solidFill>
                          <a:latin typeface="meiryo" panose="020B0604030504040204" pitchFamily="50" charset="-128"/>
                          <a:ea typeface="meiryo" panose="020B0604030504040204" pitchFamily="50" charset="-128"/>
                        </a:rPr>
                        <a:t>表示回数</a:t>
                      </a:r>
                      <a:endParaRPr kumimoji="1" lang="ja-JP" altLang="en-US" sz="1300" b="1" dirty="0">
                        <a:solidFill>
                          <a:schemeClr val="bg1"/>
                        </a:solidFill>
                        <a:latin typeface="meiryo" panose="020B0604030504040204" pitchFamily="50" charset="-128"/>
                        <a:ea typeface="meiryo" panose="020B0604030504040204" pitchFamily="50" charset="-128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300" b="1" dirty="0" smtClean="0">
                          <a:solidFill>
                            <a:schemeClr val="bg1"/>
                          </a:solidFill>
                          <a:latin typeface="meiryo" panose="020B0604030504040204" pitchFamily="50" charset="-128"/>
                          <a:ea typeface="meiryo" panose="020B0604030504040204" pitchFamily="50" charset="-128"/>
                        </a:rPr>
                        <a:t>キーワード</a:t>
                      </a:r>
                      <a:endParaRPr kumimoji="1" lang="ja-JP" altLang="en-US" sz="1300" b="1" dirty="0">
                        <a:solidFill>
                          <a:schemeClr val="bg1"/>
                        </a:solidFill>
                        <a:latin typeface="meiryo" panose="020B0604030504040204" pitchFamily="50" charset="-128"/>
                        <a:ea typeface="meiryo" panose="020B0604030504040204" pitchFamily="50" charset="-128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300" b="1" dirty="0" smtClean="0">
                          <a:solidFill>
                            <a:schemeClr val="bg1"/>
                          </a:solidFill>
                          <a:latin typeface="meiryo" panose="020B0604030504040204" pitchFamily="50" charset="-128"/>
                          <a:ea typeface="meiryo" panose="020B0604030504040204" pitchFamily="50" charset="-128"/>
                        </a:rPr>
                        <a:t>表示回数</a:t>
                      </a:r>
                      <a:endParaRPr kumimoji="1" lang="ja-JP" altLang="en-US" sz="1300" b="1" dirty="0">
                        <a:solidFill>
                          <a:schemeClr val="bg1"/>
                        </a:solidFill>
                        <a:latin typeface="meiryo" panose="020B0604030504040204" pitchFamily="50" charset="-128"/>
                        <a:ea typeface="meiryo" panose="020B0604030504040204" pitchFamily="50" charset="-128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300" b="1" dirty="0">
                        <a:solidFill>
                          <a:schemeClr val="bg1"/>
                        </a:solidFill>
                        <a:latin typeface="meiryo" panose="020B0604030504040204" pitchFamily="50" charset="-128"/>
                        <a:ea typeface="meiryo" panose="020B0604030504040204" pitchFamily="50" charset="-128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300" b="1" dirty="0" smtClean="0">
                          <a:solidFill>
                            <a:schemeClr val="bg1"/>
                          </a:solidFill>
                          <a:latin typeface="meiryo" panose="020B0604030504040204" pitchFamily="50" charset="-128"/>
                          <a:ea typeface="meiryo" panose="020B0604030504040204" pitchFamily="50" charset="-128"/>
                        </a:rPr>
                        <a:t>キーワード</a:t>
                      </a:r>
                      <a:endParaRPr kumimoji="1" lang="ja-JP" altLang="en-US" sz="1300" b="1" dirty="0">
                        <a:solidFill>
                          <a:schemeClr val="bg1"/>
                        </a:solidFill>
                        <a:latin typeface="meiryo" panose="020B0604030504040204" pitchFamily="50" charset="-128"/>
                        <a:ea typeface="meiryo" panose="020B0604030504040204" pitchFamily="50" charset="-128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300" b="1" dirty="0" smtClean="0">
                          <a:solidFill>
                            <a:schemeClr val="bg1"/>
                          </a:solidFill>
                          <a:latin typeface="meiryo" panose="020B0604030504040204" pitchFamily="50" charset="-128"/>
                          <a:ea typeface="meiryo" panose="020B0604030504040204" pitchFamily="50" charset="-128"/>
                        </a:rPr>
                        <a:t>表示回数</a:t>
                      </a:r>
                      <a:endParaRPr kumimoji="1" lang="ja-JP" altLang="en-US" sz="1300" b="1" dirty="0">
                        <a:solidFill>
                          <a:schemeClr val="bg1"/>
                        </a:solidFill>
                        <a:latin typeface="meiryo" panose="020B0604030504040204" pitchFamily="50" charset="-128"/>
                        <a:ea typeface="meiryo" panose="020B0604030504040204" pitchFamily="50" charset="-128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300" b="1" dirty="0" smtClean="0">
                          <a:solidFill>
                            <a:schemeClr val="bg1"/>
                          </a:solidFill>
                          <a:latin typeface="meiryo" panose="020B0604030504040204" pitchFamily="50" charset="-128"/>
                          <a:ea typeface="meiryo" panose="020B0604030504040204" pitchFamily="50" charset="-128"/>
                        </a:rPr>
                        <a:t>キーワード</a:t>
                      </a:r>
                      <a:endParaRPr kumimoji="1" lang="ja-JP" altLang="en-US" sz="1300" b="1" dirty="0">
                        <a:solidFill>
                          <a:schemeClr val="bg1"/>
                        </a:solidFill>
                        <a:latin typeface="meiryo" panose="020B0604030504040204" pitchFamily="50" charset="-128"/>
                        <a:ea typeface="meiryo" panose="020B0604030504040204" pitchFamily="50" charset="-128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300" b="1" dirty="0" smtClean="0">
                          <a:solidFill>
                            <a:schemeClr val="bg1"/>
                          </a:solidFill>
                          <a:latin typeface="meiryo" panose="020B0604030504040204" pitchFamily="50" charset="-128"/>
                          <a:ea typeface="meiryo" panose="020B0604030504040204" pitchFamily="50" charset="-128"/>
                        </a:rPr>
                        <a:t>表示回数</a:t>
                      </a:r>
                      <a:endParaRPr kumimoji="1" lang="ja-JP" altLang="en-US" sz="1300" b="1" dirty="0">
                        <a:solidFill>
                          <a:schemeClr val="bg1"/>
                        </a:solidFill>
                        <a:latin typeface="meiryo" panose="020B0604030504040204" pitchFamily="50" charset="-128"/>
                        <a:ea typeface="meiryo" panose="020B0604030504040204" pitchFamily="50" charset="-128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2221677"/>
                  </a:ext>
                </a:extLst>
              </a:tr>
              <a:tr h="260618">
                <a:tc>
                  <a:txBody>
                    <a:bodyPr/>
                    <a:lstStyle/>
                    <a:p>
                      <a:pPr marL="0" algn="ctr" defTabSz="742865" rtl="0" eaLnBrk="1" fontAlgn="ctr" latinLnBrk="0" hangingPunct="1"/>
                      <a:r>
                        <a:rPr kumimoji="1" lang="ja-JP" altLang="en-US" sz="13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新分野</a:t>
                      </a:r>
                    </a:p>
                  </a:txBody>
                  <a:tcPr marL="7620" marR="7620" marT="7620" marB="0" anchor="ctr"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42865" rtl="0" eaLnBrk="1" fontAlgn="ctr" latinLnBrk="0" hangingPunct="1"/>
                      <a:r>
                        <a:rPr kumimoji="1" lang="en-US" altLang="ja-JP" sz="1300" b="0" i="0" u="none" strike="noStrike" kern="1200">
                          <a:solidFill>
                            <a:srgbClr val="333333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824</a:t>
                      </a:r>
                      <a:r>
                        <a:rPr kumimoji="1" lang="ja-JP" altLang="en-US" sz="1300" b="0" i="0" u="none" strike="noStrike" kern="1200">
                          <a:solidFill>
                            <a:srgbClr val="333333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回</a:t>
                      </a:r>
                    </a:p>
                  </a:txBody>
                  <a:tcPr marL="7620" marR="7620" marT="7620" marB="0" anchor="ctr"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42865" rtl="0" eaLnBrk="1" fontAlgn="ctr" latinLnBrk="0" hangingPunct="1"/>
                      <a:r>
                        <a:rPr kumimoji="1" lang="ja-JP" altLang="en-US" sz="13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施設</a:t>
                      </a:r>
                    </a:p>
                  </a:txBody>
                  <a:tcPr marL="7620" marR="7620" marT="7620" marB="0" anchor="ctr"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42865" rtl="0" eaLnBrk="1" fontAlgn="ctr" latinLnBrk="0" hangingPunct="1"/>
                      <a:r>
                        <a:rPr kumimoji="1" lang="en-US" altLang="ja-JP" sz="1300" b="0" i="0" u="none" strike="noStrike" kern="1200">
                          <a:solidFill>
                            <a:srgbClr val="333333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153</a:t>
                      </a:r>
                      <a:r>
                        <a:rPr kumimoji="1" lang="ja-JP" altLang="en-US" sz="1300" b="0" i="0" u="none" strike="noStrike" kern="1200">
                          <a:solidFill>
                            <a:srgbClr val="333333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回</a:t>
                      </a:r>
                    </a:p>
                  </a:txBody>
                  <a:tcPr marL="7620" marR="7620" marT="7620" marB="0" anchor="ctr"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42865" rtl="0" eaLnBrk="1" fontAlgn="ctr" latinLnBrk="0" hangingPunct="1"/>
                      <a:endParaRPr kumimoji="1" lang="ja-JP" altLang="en-US" sz="1300" b="0" i="0" u="none" strike="noStrike" kern="1200" dirty="0">
                        <a:solidFill>
                          <a:srgbClr val="333333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742865" rtl="0" eaLnBrk="1" fontAlgn="ctr" latinLnBrk="0" hangingPunct="1"/>
                      <a:r>
                        <a:rPr kumimoji="1" lang="ja-JP" altLang="en-US" sz="13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活かし</a:t>
                      </a:r>
                    </a:p>
                  </a:txBody>
                  <a:tcPr marL="7620" marR="7620" marT="7620" marB="0" anchor="ctr"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42865" rtl="0" eaLnBrk="1" fontAlgn="ctr" latinLnBrk="0" hangingPunct="1"/>
                      <a:r>
                        <a:rPr kumimoji="1" lang="en-US" altLang="ja-JP" sz="1300" b="0" i="0" u="none" strike="noStrike" kern="1200">
                          <a:solidFill>
                            <a:srgbClr val="333333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415</a:t>
                      </a:r>
                      <a:r>
                        <a:rPr kumimoji="1" lang="ja-JP" altLang="en-US" sz="1300" b="0" i="0" u="none" strike="noStrike" kern="1200">
                          <a:solidFill>
                            <a:srgbClr val="333333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回</a:t>
                      </a:r>
                    </a:p>
                  </a:txBody>
                  <a:tcPr marL="7620" marR="7620" marT="7620" marB="0" anchor="ctr"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42865" rtl="0" eaLnBrk="1" fontAlgn="ctr" latinLnBrk="0" hangingPunct="1"/>
                      <a:r>
                        <a:rPr kumimoji="1" lang="ja-JP" altLang="en-US" sz="13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強み</a:t>
                      </a:r>
                    </a:p>
                  </a:txBody>
                  <a:tcPr marL="7620" marR="7620" marT="7620" marB="0" anchor="ctr"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42865" rtl="0" eaLnBrk="1" fontAlgn="ctr" latinLnBrk="0" hangingPunct="1"/>
                      <a:r>
                        <a:rPr kumimoji="1" lang="en-US" altLang="ja-JP" sz="1300" b="0" i="0" u="none" strike="noStrike" kern="1200">
                          <a:solidFill>
                            <a:srgbClr val="333333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114</a:t>
                      </a:r>
                      <a:r>
                        <a:rPr kumimoji="1" lang="ja-JP" altLang="en-US" sz="1300" b="0" i="0" u="none" strike="noStrike" kern="1200">
                          <a:solidFill>
                            <a:srgbClr val="333333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回</a:t>
                      </a:r>
                    </a:p>
                  </a:txBody>
                  <a:tcPr marL="7620" marR="7620" marT="7620" marB="0" anchor="ctr">
                    <a:solidFill>
                      <a:srgbClr val="E7F1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6025162"/>
                  </a:ext>
                </a:extLst>
              </a:tr>
              <a:tr h="260618">
                <a:tc>
                  <a:txBody>
                    <a:bodyPr/>
                    <a:lstStyle/>
                    <a:p>
                      <a:pPr marL="0" algn="ctr" defTabSz="742865" rtl="0" eaLnBrk="1" fontAlgn="ctr" latinLnBrk="0" hangingPunct="1"/>
                      <a:r>
                        <a:rPr kumimoji="1" lang="ja-JP" altLang="en-US" sz="13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転換</a:t>
                      </a:r>
                    </a:p>
                  </a:txBody>
                  <a:tcPr marL="7620" marR="7620" marT="7620" marB="0" anchor="ctr"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42865" rtl="0" eaLnBrk="1" fontAlgn="ctr" latinLnBrk="0" hangingPunct="1"/>
                      <a:r>
                        <a:rPr kumimoji="1" lang="en-US" altLang="ja-JP" sz="1300" b="0" i="0" u="none" strike="noStrike" kern="1200">
                          <a:solidFill>
                            <a:srgbClr val="333333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540</a:t>
                      </a:r>
                      <a:r>
                        <a:rPr kumimoji="1" lang="ja-JP" altLang="en-US" sz="1300" b="0" i="0" u="none" strike="noStrike" kern="1200">
                          <a:solidFill>
                            <a:srgbClr val="333333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回</a:t>
                      </a:r>
                    </a:p>
                  </a:txBody>
                  <a:tcPr marL="7620" marR="7620" marT="7620" marB="0" anchor="ctr"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42865" rtl="0" eaLnBrk="1" fontAlgn="ctr" latinLnBrk="0" hangingPunct="1"/>
                      <a:r>
                        <a:rPr kumimoji="1" lang="ja-JP" altLang="en-US" sz="13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サロン</a:t>
                      </a:r>
                    </a:p>
                  </a:txBody>
                  <a:tcPr marL="7620" marR="7620" marT="7620" marB="0" anchor="ctr"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42865" rtl="0" eaLnBrk="1" fontAlgn="ctr" latinLnBrk="0" hangingPunct="1"/>
                      <a:r>
                        <a:rPr kumimoji="1" lang="en-US" altLang="ja-JP" sz="1300" b="0" i="0" u="none" strike="noStrike" kern="1200">
                          <a:solidFill>
                            <a:srgbClr val="333333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152</a:t>
                      </a:r>
                      <a:r>
                        <a:rPr kumimoji="1" lang="ja-JP" altLang="en-US" sz="1300" b="0" i="0" u="none" strike="noStrike" kern="1200">
                          <a:solidFill>
                            <a:srgbClr val="333333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回</a:t>
                      </a:r>
                    </a:p>
                  </a:txBody>
                  <a:tcPr marL="7620" marR="7620" marT="7620" marB="0" anchor="ctr"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42865" rtl="0" eaLnBrk="1" fontAlgn="ctr" latinLnBrk="0" hangingPunct="1"/>
                      <a:endParaRPr kumimoji="1" lang="ja-JP" altLang="en-US" sz="1300" b="0" i="0" u="none" strike="noStrike" kern="1200" dirty="0">
                        <a:solidFill>
                          <a:srgbClr val="333333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742865" rtl="0" eaLnBrk="1" fontAlgn="ctr" latinLnBrk="0" hangingPunct="1"/>
                      <a:r>
                        <a:rPr kumimoji="1" lang="ja-JP" altLang="en-US" sz="13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部品</a:t>
                      </a:r>
                    </a:p>
                  </a:txBody>
                  <a:tcPr marL="7620" marR="7620" marT="7620" marB="0" anchor="ctr"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42865" rtl="0" eaLnBrk="1" fontAlgn="ctr" latinLnBrk="0" hangingPunct="1"/>
                      <a:r>
                        <a:rPr kumimoji="1" lang="en-US" altLang="ja-JP" sz="1300" b="0" i="0" u="none" strike="noStrike" kern="1200">
                          <a:solidFill>
                            <a:srgbClr val="333333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364</a:t>
                      </a:r>
                      <a:r>
                        <a:rPr kumimoji="1" lang="ja-JP" altLang="en-US" sz="1300" b="0" i="0" u="none" strike="noStrike" kern="1200">
                          <a:solidFill>
                            <a:srgbClr val="333333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回</a:t>
                      </a:r>
                    </a:p>
                  </a:txBody>
                  <a:tcPr marL="7620" marR="7620" marT="7620" marB="0" anchor="ctr"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42865" rtl="0" eaLnBrk="1" fontAlgn="ctr" latinLnBrk="0" hangingPunct="1"/>
                      <a:r>
                        <a:rPr kumimoji="1" lang="ja-JP" altLang="en-US" sz="1300" b="0" i="0" u="none" strike="noStrike" kern="1200">
                          <a:solidFill>
                            <a:srgbClr val="333333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冷凍</a:t>
                      </a:r>
                    </a:p>
                  </a:txBody>
                  <a:tcPr marL="7620" marR="7620" marT="7620" marB="0" anchor="ctr"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42865" rtl="0" eaLnBrk="1" fontAlgn="ctr" latinLnBrk="0" hangingPunct="1"/>
                      <a:r>
                        <a:rPr kumimoji="1" lang="en-US" altLang="ja-JP" sz="1300" b="0" i="0" u="none" strike="noStrike" kern="1200">
                          <a:solidFill>
                            <a:srgbClr val="333333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107</a:t>
                      </a:r>
                      <a:r>
                        <a:rPr kumimoji="1" lang="ja-JP" altLang="en-US" sz="1300" b="0" i="0" u="none" strike="noStrike" kern="1200">
                          <a:solidFill>
                            <a:srgbClr val="333333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回</a:t>
                      </a:r>
                    </a:p>
                  </a:txBody>
                  <a:tcPr marL="7620" marR="7620" marT="7620" marB="0" anchor="ctr">
                    <a:solidFill>
                      <a:srgbClr val="E7F1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8495892"/>
                  </a:ext>
                </a:extLst>
              </a:tr>
              <a:tr h="260618">
                <a:tc>
                  <a:txBody>
                    <a:bodyPr/>
                    <a:lstStyle/>
                    <a:p>
                      <a:pPr marL="0" algn="ctr" defTabSz="742865" rtl="0" eaLnBrk="1" fontAlgn="ctr" latinLnBrk="0" hangingPunct="1"/>
                      <a:r>
                        <a:rPr kumimoji="1" lang="ja-JP" altLang="en-US" sz="13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進出</a:t>
                      </a:r>
                    </a:p>
                  </a:txBody>
                  <a:tcPr marL="7620" marR="7620" marT="7620" marB="0" anchor="ctr"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42865" rtl="0" eaLnBrk="1" fontAlgn="ctr" latinLnBrk="0" hangingPunct="1"/>
                      <a:r>
                        <a:rPr kumimoji="1" lang="en-US" altLang="ja-JP" sz="1300" b="0" i="0" u="none" strike="noStrike" kern="1200">
                          <a:solidFill>
                            <a:srgbClr val="333333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514</a:t>
                      </a:r>
                      <a:r>
                        <a:rPr kumimoji="1" lang="ja-JP" altLang="en-US" sz="1300" b="0" i="0" u="none" strike="noStrike" kern="1200">
                          <a:solidFill>
                            <a:srgbClr val="333333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回</a:t>
                      </a:r>
                    </a:p>
                  </a:txBody>
                  <a:tcPr marL="7620" marR="7620" marT="7620" marB="0" anchor="ctr"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42865" rtl="0" eaLnBrk="1" fontAlgn="ctr" latinLnBrk="0" hangingPunct="1"/>
                      <a:r>
                        <a:rPr kumimoji="1" lang="ja-JP" altLang="en-US" sz="13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開業</a:t>
                      </a:r>
                    </a:p>
                  </a:txBody>
                  <a:tcPr marL="7620" marR="7620" marT="7620" marB="0" anchor="ctr"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42865" rtl="0" eaLnBrk="1" fontAlgn="ctr" latinLnBrk="0" hangingPunct="1"/>
                      <a:r>
                        <a:rPr kumimoji="1" lang="en-US" altLang="ja-JP" sz="1300" b="0" i="0" u="none" strike="noStrike" kern="1200">
                          <a:solidFill>
                            <a:srgbClr val="333333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146</a:t>
                      </a:r>
                      <a:r>
                        <a:rPr kumimoji="1" lang="ja-JP" altLang="en-US" sz="1300" b="0" i="0" u="none" strike="noStrike" kern="1200">
                          <a:solidFill>
                            <a:srgbClr val="333333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回</a:t>
                      </a:r>
                    </a:p>
                  </a:txBody>
                  <a:tcPr marL="7620" marR="7620" marT="7620" marB="0" anchor="ctr"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42865" rtl="0" eaLnBrk="1" fontAlgn="ctr" latinLnBrk="0" hangingPunct="1"/>
                      <a:endParaRPr kumimoji="1" lang="ja-JP" altLang="en-US" sz="1300" b="0" i="0" u="none" strike="noStrike" kern="1200" dirty="0">
                        <a:solidFill>
                          <a:srgbClr val="333333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742865" rtl="0" eaLnBrk="1" fontAlgn="ctr" latinLnBrk="0" hangingPunct="1"/>
                      <a:r>
                        <a:rPr kumimoji="1" lang="ja-JP" altLang="en-US" sz="13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加工</a:t>
                      </a:r>
                    </a:p>
                  </a:txBody>
                  <a:tcPr marL="7620" marR="7620" marT="7620" marB="0" anchor="ctr"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42865" rtl="0" eaLnBrk="1" fontAlgn="ctr" latinLnBrk="0" hangingPunct="1"/>
                      <a:r>
                        <a:rPr kumimoji="1" lang="en-US" altLang="ja-JP" sz="1300" b="0" i="0" u="none" strike="noStrike" kern="1200">
                          <a:solidFill>
                            <a:srgbClr val="333333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347</a:t>
                      </a:r>
                      <a:r>
                        <a:rPr kumimoji="1" lang="ja-JP" altLang="en-US" sz="1300" b="0" i="0" u="none" strike="noStrike" kern="1200">
                          <a:solidFill>
                            <a:srgbClr val="333333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回</a:t>
                      </a:r>
                    </a:p>
                  </a:txBody>
                  <a:tcPr marL="7620" marR="7620" marT="7620" marB="0" anchor="ctr"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42865" rtl="0" eaLnBrk="1" fontAlgn="ctr" latinLnBrk="0" hangingPunct="1"/>
                      <a:r>
                        <a:rPr kumimoji="1" lang="en-US" sz="1300" b="0" i="0" u="none" strike="noStrike" kern="1200">
                          <a:solidFill>
                            <a:srgbClr val="333333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ＥＶ</a:t>
                      </a:r>
                    </a:p>
                  </a:txBody>
                  <a:tcPr marL="7620" marR="7620" marT="7620" marB="0" anchor="ctr"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42865" rtl="0" eaLnBrk="1" fontAlgn="ctr" latinLnBrk="0" hangingPunct="1"/>
                      <a:r>
                        <a:rPr kumimoji="1" lang="en-US" altLang="ja-JP" sz="1300" b="0" i="0" u="none" strike="noStrike" kern="1200">
                          <a:solidFill>
                            <a:srgbClr val="333333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106</a:t>
                      </a:r>
                      <a:r>
                        <a:rPr kumimoji="1" lang="ja-JP" altLang="en-US" sz="1300" b="0" i="0" u="none" strike="noStrike" kern="1200">
                          <a:solidFill>
                            <a:srgbClr val="333333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回</a:t>
                      </a:r>
                    </a:p>
                  </a:txBody>
                  <a:tcPr marL="7620" marR="7620" marT="7620" marB="0" anchor="ctr">
                    <a:solidFill>
                      <a:srgbClr val="E7F1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3533559"/>
                  </a:ext>
                </a:extLst>
              </a:tr>
              <a:tr h="260618">
                <a:tc>
                  <a:txBody>
                    <a:bodyPr/>
                    <a:lstStyle/>
                    <a:p>
                      <a:pPr marL="0" algn="ctr" defTabSz="742865" rtl="0" eaLnBrk="1" fontAlgn="ctr" latinLnBrk="0" hangingPunct="1"/>
                      <a:r>
                        <a:rPr kumimoji="1" lang="ja-JP" altLang="en-US" sz="1300" b="0" i="0" u="none" strike="noStrike" kern="1200">
                          <a:solidFill>
                            <a:srgbClr val="333333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活かし</a:t>
                      </a:r>
                    </a:p>
                  </a:txBody>
                  <a:tcPr marL="7620" marR="7620" marT="7620" marB="0" anchor="ctr"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42865" rtl="0" eaLnBrk="1" fontAlgn="ctr" latinLnBrk="0" hangingPunct="1"/>
                      <a:r>
                        <a:rPr kumimoji="1" lang="en-US" altLang="ja-JP" sz="1300" b="0" i="0" u="none" strike="noStrike" kern="1200">
                          <a:solidFill>
                            <a:srgbClr val="333333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403</a:t>
                      </a:r>
                      <a:r>
                        <a:rPr kumimoji="1" lang="ja-JP" altLang="en-US" sz="1300" b="0" i="0" u="none" strike="noStrike" kern="1200">
                          <a:solidFill>
                            <a:srgbClr val="333333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回</a:t>
                      </a:r>
                    </a:p>
                  </a:txBody>
                  <a:tcPr marL="7620" marR="7620" marT="7620" marB="0" anchor="ctr"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42865" rtl="0" eaLnBrk="1" fontAlgn="ctr" latinLnBrk="0" hangingPunct="1"/>
                      <a:r>
                        <a:rPr kumimoji="1" lang="ja-JP" altLang="en-US" sz="13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テイクアウト</a:t>
                      </a:r>
                    </a:p>
                  </a:txBody>
                  <a:tcPr marL="7620" marR="7620" marT="7620" marB="0" anchor="ctr"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42865" rtl="0" eaLnBrk="1" fontAlgn="ctr" latinLnBrk="0" hangingPunct="1"/>
                      <a:r>
                        <a:rPr kumimoji="1" lang="en-US" altLang="ja-JP" sz="1300" b="0" i="0" u="none" strike="noStrike" kern="1200">
                          <a:solidFill>
                            <a:srgbClr val="333333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144</a:t>
                      </a:r>
                      <a:r>
                        <a:rPr kumimoji="1" lang="ja-JP" altLang="en-US" sz="1300" b="0" i="0" u="none" strike="noStrike" kern="1200">
                          <a:solidFill>
                            <a:srgbClr val="333333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回</a:t>
                      </a:r>
                    </a:p>
                  </a:txBody>
                  <a:tcPr marL="7620" marR="7620" marT="7620" marB="0" anchor="ctr"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42865" rtl="0" eaLnBrk="1" fontAlgn="ctr" latinLnBrk="0" hangingPunct="1"/>
                      <a:endParaRPr kumimoji="1" lang="ja-JP" altLang="en-US" sz="1300" b="0" i="0" u="none" strike="noStrike" kern="1200" dirty="0">
                        <a:solidFill>
                          <a:srgbClr val="333333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742865" rtl="0" eaLnBrk="1" fontAlgn="ctr" latinLnBrk="0" hangingPunct="1"/>
                      <a:r>
                        <a:rPr kumimoji="1" lang="ja-JP" altLang="en-US" sz="1300" b="0" i="0" u="none" strike="noStrike" kern="1200">
                          <a:solidFill>
                            <a:srgbClr val="333333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貢献</a:t>
                      </a:r>
                    </a:p>
                  </a:txBody>
                  <a:tcPr marL="7620" marR="7620" marT="7620" marB="0" anchor="ctr"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42865" rtl="0" eaLnBrk="1" fontAlgn="ctr" latinLnBrk="0" hangingPunct="1"/>
                      <a:r>
                        <a:rPr kumimoji="1" lang="en-US" altLang="ja-JP" sz="1300" b="0" i="0" u="none" strike="noStrike" kern="1200">
                          <a:solidFill>
                            <a:srgbClr val="333333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232</a:t>
                      </a:r>
                      <a:r>
                        <a:rPr kumimoji="1" lang="ja-JP" altLang="en-US" sz="1300" b="0" i="0" u="none" strike="noStrike" kern="1200">
                          <a:solidFill>
                            <a:srgbClr val="333333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回</a:t>
                      </a:r>
                    </a:p>
                  </a:txBody>
                  <a:tcPr marL="7620" marR="7620" marT="7620" marB="0" anchor="ctr"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42865" rtl="0" eaLnBrk="1" fontAlgn="ctr" latinLnBrk="0" hangingPunct="1"/>
                      <a:r>
                        <a:rPr kumimoji="1" lang="ja-JP" altLang="en-US" sz="1300" b="0" i="0" u="none" strike="noStrike" kern="1200">
                          <a:solidFill>
                            <a:srgbClr val="333333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地元</a:t>
                      </a:r>
                    </a:p>
                  </a:txBody>
                  <a:tcPr marL="7620" marR="7620" marT="7620" marB="0" anchor="ctr"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42865" rtl="0" eaLnBrk="1" fontAlgn="ctr" latinLnBrk="0" hangingPunct="1"/>
                      <a:r>
                        <a:rPr kumimoji="1" lang="en-US" altLang="ja-JP" sz="1300" b="0" i="0" u="none" strike="noStrike" kern="1200">
                          <a:solidFill>
                            <a:srgbClr val="333333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102</a:t>
                      </a:r>
                      <a:r>
                        <a:rPr kumimoji="1" lang="ja-JP" altLang="en-US" sz="1300" b="0" i="0" u="none" strike="noStrike" kern="1200">
                          <a:solidFill>
                            <a:srgbClr val="333333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回</a:t>
                      </a:r>
                    </a:p>
                  </a:txBody>
                  <a:tcPr marL="7620" marR="7620" marT="7620" marB="0" anchor="ctr">
                    <a:solidFill>
                      <a:srgbClr val="E7F1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9071326"/>
                  </a:ext>
                </a:extLst>
              </a:tr>
              <a:tr h="260618">
                <a:tc>
                  <a:txBody>
                    <a:bodyPr/>
                    <a:lstStyle/>
                    <a:p>
                      <a:pPr marL="0" algn="ctr" defTabSz="742865" rtl="0" eaLnBrk="1" fontAlgn="ctr" latinLnBrk="0" hangingPunct="1"/>
                      <a:r>
                        <a:rPr kumimoji="1" lang="ja-JP" altLang="en-US" sz="1300" b="0" i="0" u="none" strike="noStrike" kern="1200">
                          <a:solidFill>
                            <a:srgbClr val="333333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業</a:t>
                      </a:r>
                    </a:p>
                  </a:txBody>
                  <a:tcPr marL="7620" marR="7620" marT="7620" marB="0" anchor="ctr"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42865" rtl="0" eaLnBrk="1" fontAlgn="ctr" latinLnBrk="0" hangingPunct="1"/>
                      <a:r>
                        <a:rPr kumimoji="1" lang="en-US" altLang="ja-JP" sz="1300" b="0" i="0" u="none" strike="noStrike" kern="1200">
                          <a:solidFill>
                            <a:srgbClr val="333333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372</a:t>
                      </a:r>
                      <a:r>
                        <a:rPr kumimoji="1" lang="ja-JP" altLang="en-US" sz="1300" b="0" i="0" u="none" strike="noStrike" kern="1200">
                          <a:solidFill>
                            <a:srgbClr val="333333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回</a:t>
                      </a:r>
                    </a:p>
                  </a:txBody>
                  <a:tcPr marL="7620" marR="7620" marT="7620" marB="0" anchor="ctr"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42865" rtl="0" eaLnBrk="1" fontAlgn="ctr" latinLnBrk="0" hangingPunct="1"/>
                      <a:r>
                        <a:rPr kumimoji="1" lang="ja-JP" altLang="en-US" sz="13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需要</a:t>
                      </a:r>
                    </a:p>
                  </a:txBody>
                  <a:tcPr marL="7620" marR="7620" marT="7620" marB="0" anchor="ctr"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42865" rtl="0" eaLnBrk="1" fontAlgn="ctr" latinLnBrk="0" hangingPunct="1"/>
                      <a:r>
                        <a:rPr kumimoji="1" lang="en-US" altLang="ja-JP" sz="1300" b="0" i="0" u="none" strike="noStrike" kern="1200">
                          <a:solidFill>
                            <a:srgbClr val="333333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144</a:t>
                      </a:r>
                      <a:r>
                        <a:rPr kumimoji="1" lang="ja-JP" altLang="en-US" sz="1300" b="0" i="0" u="none" strike="noStrike" kern="1200">
                          <a:solidFill>
                            <a:srgbClr val="333333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回</a:t>
                      </a:r>
                    </a:p>
                  </a:txBody>
                  <a:tcPr marL="7620" marR="7620" marT="7620" marB="0" anchor="ctr"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42865" rtl="0" eaLnBrk="1" fontAlgn="ctr" latinLnBrk="0" hangingPunct="1"/>
                      <a:endParaRPr kumimoji="1" lang="ja-JP" altLang="en-US" sz="1300" b="0" i="0" u="none" strike="noStrike" kern="1200" dirty="0">
                        <a:solidFill>
                          <a:srgbClr val="333333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742865" rtl="0" eaLnBrk="1" fontAlgn="ctr" latinLnBrk="0" hangingPunct="1"/>
                      <a:r>
                        <a:rPr kumimoji="1" lang="ja-JP" altLang="en-US" sz="1300" b="0" i="0" u="none" strike="noStrike" kern="1200">
                          <a:solidFill>
                            <a:srgbClr val="333333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店</a:t>
                      </a:r>
                    </a:p>
                  </a:txBody>
                  <a:tcPr marL="7620" marR="7620" marT="7620" marB="0" anchor="ctr"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42865" rtl="0" eaLnBrk="1" fontAlgn="ctr" latinLnBrk="0" hangingPunct="1"/>
                      <a:r>
                        <a:rPr kumimoji="1" lang="en-US" altLang="ja-JP" sz="1300" b="0" i="0" u="none" strike="noStrike" kern="1200">
                          <a:solidFill>
                            <a:srgbClr val="333333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232</a:t>
                      </a:r>
                      <a:r>
                        <a:rPr kumimoji="1" lang="ja-JP" altLang="en-US" sz="1300" b="0" i="0" u="none" strike="noStrike" kern="1200">
                          <a:solidFill>
                            <a:srgbClr val="333333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回</a:t>
                      </a:r>
                    </a:p>
                  </a:txBody>
                  <a:tcPr marL="7620" marR="7620" marT="7620" marB="0" anchor="ctr"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42865" rtl="0" eaLnBrk="1" fontAlgn="ctr" latinLnBrk="0" hangingPunct="1"/>
                      <a:r>
                        <a:rPr kumimoji="1" lang="ja-JP" altLang="en-US" sz="1300" b="0" i="0" u="none" strike="noStrike" kern="1200">
                          <a:solidFill>
                            <a:srgbClr val="333333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業界</a:t>
                      </a:r>
                    </a:p>
                  </a:txBody>
                  <a:tcPr marL="7620" marR="7620" marT="7620" marB="0" anchor="ctr"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42865" rtl="0" eaLnBrk="1" fontAlgn="ctr" latinLnBrk="0" hangingPunct="1"/>
                      <a:r>
                        <a:rPr kumimoji="1" lang="en-US" altLang="ja-JP" sz="1300" b="0" i="0" u="none" strike="noStrike" kern="1200">
                          <a:solidFill>
                            <a:srgbClr val="333333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97</a:t>
                      </a:r>
                      <a:r>
                        <a:rPr kumimoji="1" lang="ja-JP" altLang="en-US" sz="1300" b="0" i="0" u="none" strike="noStrike" kern="1200">
                          <a:solidFill>
                            <a:srgbClr val="333333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回</a:t>
                      </a:r>
                    </a:p>
                  </a:txBody>
                  <a:tcPr marL="7620" marR="7620" marT="7620" marB="0" anchor="ctr">
                    <a:solidFill>
                      <a:srgbClr val="E7F1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5185709"/>
                  </a:ext>
                </a:extLst>
              </a:tr>
              <a:tr h="260618">
                <a:tc>
                  <a:txBody>
                    <a:bodyPr/>
                    <a:lstStyle/>
                    <a:p>
                      <a:pPr marL="0" algn="ctr" defTabSz="742865" rtl="0" eaLnBrk="1" fontAlgn="ctr" latinLnBrk="0" hangingPunct="1"/>
                      <a:r>
                        <a:rPr kumimoji="1" lang="ja-JP" altLang="en-US" sz="1300" b="0" i="0" u="none" strike="noStrike" kern="1200">
                          <a:solidFill>
                            <a:srgbClr val="333333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参入</a:t>
                      </a:r>
                    </a:p>
                  </a:txBody>
                  <a:tcPr marL="7620" marR="7620" marT="7620" marB="0" anchor="ctr"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42865" rtl="0" eaLnBrk="1" fontAlgn="ctr" latinLnBrk="0" hangingPunct="1"/>
                      <a:r>
                        <a:rPr kumimoji="1" lang="en-US" altLang="ja-JP" sz="13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332</a:t>
                      </a:r>
                      <a:r>
                        <a:rPr kumimoji="1" lang="ja-JP" altLang="en-US" sz="13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回</a:t>
                      </a:r>
                    </a:p>
                  </a:txBody>
                  <a:tcPr marL="7620" marR="7620" marT="7620" marB="0" anchor="ctr"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42865" rtl="0" eaLnBrk="1" fontAlgn="ctr" latinLnBrk="0" hangingPunct="1"/>
                      <a:r>
                        <a:rPr kumimoji="1" lang="ja-JP" altLang="en-US" sz="1300" b="0" i="0" u="none" strike="noStrike" kern="1200">
                          <a:solidFill>
                            <a:srgbClr val="333333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健康</a:t>
                      </a:r>
                    </a:p>
                  </a:txBody>
                  <a:tcPr marL="7620" marR="7620" marT="7620" marB="0" anchor="ctr"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42865" rtl="0" eaLnBrk="1" fontAlgn="ctr" latinLnBrk="0" hangingPunct="1"/>
                      <a:r>
                        <a:rPr kumimoji="1" lang="en-US" altLang="ja-JP" sz="13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132</a:t>
                      </a:r>
                      <a:r>
                        <a:rPr kumimoji="1" lang="ja-JP" altLang="en-US" sz="13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回</a:t>
                      </a:r>
                    </a:p>
                  </a:txBody>
                  <a:tcPr marL="7620" marR="7620" marT="7620" marB="0" anchor="ctr"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42865" rtl="0" eaLnBrk="1" fontAlgn="ctr" latinLnBrk="0" hangingPunct="1"/>
                      <a:endParaRPr kumimoji="1" lang="ja-JP" altLang="en-US" sz="1300" b="0" i="0" u="none" strike="noStrike" kern="1200" dirty="0">
                        <a:solidFill>
                          <a:srgbClr val="333333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742865" rtl="0" eaLnBrk="1" fontAlgn="ctr" latinLnBrk="0" hangingPunct="1"/>
                      <a:r>
                        <a:rPr kumimoji="1" lang="en-US" sz="1300" b="0" i="0" u="none" strike="noStrike" kern="1200">
                          <a:solidFill>
                            <a:srgbClr val="333333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ＥＣ</a:t>
                      </a:r>
                    </a:p>
                  </a:txBody>
                  <a:tcPr marL="7620" marR="7620" marT="7620" marB="0" anchor="ctr"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42865" rtl="0" eaLnBrk="1" fontAlgn="ctr" latinLnBrk="0" hangingPunct="1"/>
                      <a:r>
                        <a:rPr kumimoji="1" lang="en-US" altLang="ja-JP" sz="1300" b="0" i="0" u="none" strike="noStrike" kern="1200">
                          <a:solidFill>
                            <a:srgbClr val="333333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180</a:t>
                      </a:r>
                      <a:r>
                        <a:rPr kumimoji="1" lang="ja-JP" altLang="en-US" sz="1300" b="0" i="0" u="none" strike="noStrike" kern="1200">
                          <a:solidFill>
                            <a:srgbClr val="333333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回</a:t>
                      </a:r>
                    </a:p>
                  </a:txBody>
                  <a:tcPr marL="7620" marR="7620" marT="7620" marB="0" anchor="ctr"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42865" rtl="0" eaLnBrk="1" fontAlgn="ctr" latinLnBrk="0" hangingPunct="1"/>
                      <a:r>
                        <a:rPr kumimoji="1" lang="ja-JP" altLang="en-US" sz="1300" b="0" i="0" u="none" strike="noStrike" kern="1200">
                          <a:solidFill>
                            <a:srgbClr val="333333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新規参入</a:t>
                      </a:r>
                    </a:p>
                  </a:txBody>
                  <a:tcPr marL="7620" marR="7620" marT="7620" marB="0" anchor="ctr"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42865" rtl="0" eaLnBrk="1" fontAlgn="ctr" latinLnBrk="0" hangingPunct="1"/>
                      <a:r>
                        <a:rPr kumimoji="1" lang="en-US" altLang="ja-JP" sz="1300" b="0" i="0" u="none" strike="noStrike" kern="1200">
                          <a:solidFill>
                            <a:srgbClr val="333333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93</a:t>
                      </a:r>
                      <a:r>
                        <a:rPr kumimoji="1" lang="ja-JP" altLang="en-US" sz="1300" b="0" i="0" u="none" strike="noStrike" kern="1200">
                          <a:solidFill>
                            <a:srgbClr val="333333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回</a:t>
                      </a:r>
                    </a:p>
                  </a:txBody>
                  <a:tcPr marL="7620" marR="7620" marT="7620" marB="0" anchor="ctr">
                    <a:solidFill>
                      <a:srgbClr val="E7F1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706206"/>
                  </a:ext>
                </a:extLst>
              </a:tr>
              <a:tr h="260618">
                <a:tc>
                  <a:txBody>
                    <a:bodyPr/>
                    <a:lstStyle/>
                    <a:p>
                      <a:pPr marL="0" algn="ctr" defTabSz="742865" rtl="0" eaLnBrk="1" fontAlgn="ctr" latinLnBrk="0" hangingPunct="1"/>
                      <a:r>
                        <a:rPr kumimoji="1" lang="ja-JP" altLang="en-US" sz="1300" b="0" i="0" u="none" strike="noStrike" kern="1200">
                          <a:solidFill>
                            <a:srgbClr val="333333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店</a:t>
                      </a:r>
                    </a:p>
                  </a:txBody>
                  <a:tcPr marL="7620" marR="7620" marT="7620" marB="0" anchor="ctr"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42865" rtl="0" eaLnBrk="1" fontAlgn="ctr" latinLnBrk="0" hangingPunct="1"/>
                      <a:r>
                        <a:rPr kumimoji="1" lang="en-US" altLang="ja-JP" sz="13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278</a:t>
                      </a:r>
                      <a:r>
                        <a:rPr kumimoji="1" lang="ja-JP" altLang="en-US" sz="13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回</a:t>
                      </a:r>
                    </a:p>
                  </a:txBody>
                  <a:tcPr marL="7620" marR="7620" marT="7620" marB="0" anchor="ctr"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42865" rtl="0" eaLnBrk="1" fontAlgn="ctr" latinLnBrk="0" hangingPunct="1"/>
                      <a:r>
                        <a:rPr kumimoji="1" lang="ja-JP" altLang="en-US" sz="13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整備</a:t>
                      </a:r>
                    </a:p>
                  </a:txBody>
                  <a:tcPr marL="7620" marR="7620" marT="7620" marB="0" anchor="ctr"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42865" rtl="0" eaLnBrk="1" fontAlgn="ctr" latinLnBrk="0" hangingPunct="1"/>
                      <a:r>
                        <a:rPr kumimoji="1" lang="en-US" altLang="ja-JP" sz="13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127</a:t>
                      </a:r>
                      <a:r>
                        <a:rPr kumimoji="1" lang="ja-JP" altLang="en-US" sz="13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回</a:t>
                      </a:r>
                    </a:p>
                  </a:txBody>
                  <a:tcPr marL="7620" marR="7620" marT="7620" marB="0" anchor="ctr"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42865" rtl="0" eaLnBrk="1" fontAlgn="ctr" latinLnBrk="0" hangingPunct="1"/>
                      <a:endParaRPr kumimoji="1" lang="ja-JP" altLang="en-US" sz="1300" b="0" i="0" u="none" strike="noStrike" kern="1200" dirty="0">
                        <a:solidFill>
                          <a:srgbClr val="333333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742865" rtl="0" eaLnBrk="1" fontAlgn="ctr" latinLnBrk="0" hangingPunct="1"/>
                      <a:r>
                        <a:rPr kumimoji="1" lang="ja-JP" altLang="en-US" sz="1300" b="0" i="0" u="none" strike="noStrike" kern="1200">
                          <a:solidFill>
                            <a:srgbClr val="333333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販売事業</a:t>
                      </a:r>
                    </a:p>
                  </a:txBody>
                  <a:tcPr marL="7620" marR="7620" marT="7620" marB="0" anchor="ctr"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42865" rtl="0" eaLnBrk="1" fontAlgn="ctr" latinLnBrk="0" hangingPunct="1"/>
                      <a:r>
                        <a:rPr kumimoji="1" lang="en-US" altLang="ja-JP" sz="13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179</a:t>
                      </a:r>
                      <a:r>
                        <a:rPr kumimoji="1" lang="ja-JP" altLang="en-US" sz="13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回</a:t>
                      </a:r>
                    </a:p>
                  </a:txBody>
                  <a:tcPr marL="7620" marR="7620" marT="7620" marB="0" anchor="ctr"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42865" rtl="0" eaLnBrk="1" fontAlgn="ctr" latinLnBrk="0" hangingPunct="1"/>
                      <a:r>
                        <a:rPr kumimoji="1" lang="ja-JP" altLang="en-US" sz="1300" b="0" i="0" u="none" strike="noStrike" kern="1200">
                          <a:solidFill>
                            <a:srgbClr val="333333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顧客</a:t>
                      </a:r>
                    </a:p>
                  </a:txBody>
                  <a:tcPr marL="7620" marR="7620" marT="7620" marB="0" anchor="ctr"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42865" rtl="0" eaLnBrk="1" fontAlgn="ctr" latinLnBrk="0" hangingPunct="1"/>
                      <a:r>
                        <a:rPr kumimoji="1" lang="en-US" altLang="ja-JP" sz="1300" b="0" i="0" u="none" strike="noStrike" kern="1200">
                          <a:solidFill>
                            <a:srgbClr val="333333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93</a:t>
                      </a:r>
                      <a:r>
                        <a:rPr kumimoji="1" lang="ja-JP" altLang="en-US" sz="1300" b="0" i="0" u="none" strike="noStrike" kern="1200">
                          <a:solidFill>
                            <a:srgbClr val="333333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回</a:t>
                      </a:r>
                    </a:p>
                  </a:txBody>
                  <a:tcPr marL="7620" marR="7620" marT="7620" marB="0" anchor="ctr">
                    <a:solidFill>
                      <a:srgbClr val="E7F1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1616343"/>
                  </a:ext>
                </a:extLst>
              </a:tr>
              <a:tr h="260618">
                <a:tc>
                  <a:txBody>
                    <a:bodyPr/>
                    <a:lstStyle/>
                    <a:p>
                      <a:pPr marL="0" algn="ctr" defTabSz="742865" rtl="0" eaLnBrk="1" fontAlgn="ctr" latinLnBrk="0" hangingPunct="1"/>
                      <a:r>
                        <a:rPr kumimoji="1" lang="en-US" sz="1300" b="0" i="0" u="none" strike="noStrike" kern="1200">
                          <a:solidFill>
                            <a:srgbClr val="333333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ＥＣ</a:t>
                      </a:r>
                    </a:p>
                  </a:txBody>
                  <a:tcPr marL="7620" marR="7620" marT="7620" marB="0" anchor="ctr"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42865" rtl="0" eaLnBrk="1" fontAlgn="ctr" latinLnBrk="0" hangingPunct="1"/>
                      <a:r>
                        <a:rPr kumimoji="1" lang="en-US" altLang="ja-JP" sz="13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231</a:t>
                      </a:r>
                      <a:r>
                        <a:rPr kumimoji="1" lang="ja-JP" altLang="en-US" sz="13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回</a:t>
                      </a:r>
                    </a:p>
                  </a:txBody>
                  <a:tcPr marL="7620" marR="7620" marT="7620" marB="0" anchor="ctr"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42865" rtl="0" eaLnBrk="1" fontAlgn="ctr" latinLnBrk="0" hangingPunct="1"/>
                      <a:r>
                        <a:rPr kumimoji="1" lang="ja-JP" altLang="en-US" sz="1300" b="0" i="0" u="none" strike="noStrike" kern="1200">
                          <a:solidFill>
                            <a:srgbClr val="333333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飲食</a:t>
                      </a:r>
                    </a:p>
                  </a:txBody>
                  <a:tcPr marL="7620" marR="7620" marT="7620" marB="0" anchor="ctr"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42865" rtl="0" eaLnBrk="1" fontAlgn="ctr" latinLnBrk="0" hangingPunct="1"/>
                      <a:r>
                        <a:rPr kumimoji="1" lang="en-US" altLang="ja-JP" sz="13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126</a:t>
                      </a:r>
                      <a:r>
                        <a:rPr kumimoji="1" lang="ja-JP" altLang="en-US" sz="13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回</a:t>
                      </a:r>
                    </a:p>
                  </a:txBody>
                  <a:tcPr marL="7620" marR="7620" marT="7620" marB="0" anchor="ctr"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42865" rtl="0" eaLnBrk="1" fontAlgn="ctr" latinLnBrk="0" hangingPunct="1"/>
                      <a:endParaRPr kumimoji="1" lang="ja-JP" altLang="en-US" sz="1300" b="0" i="0" u="none" strike="noStrike" kern="1200">
                        <a:solidFill>
                          <a:srgbClr val="333333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742865" rtl="0" eaLnBrk="1" fontAlgn="ctr" latinLnBrk="0" hangingPunct="1"/>
                      <a:r>
                        <a:rPr kumimoji="1" lang="ja-JP" altLang="en-US" sz="1300" b="0" i="0" u="none" strike="noStrike" kern="1200">
                          <a:solidFill>
                            <a:srgbClr val="333333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カフェ</a:t>
                      </a:r>
                    </a:p>
                  </a:txBody>
                  <a:tcPr marL="7620" marR="7620" marT="7620" marB="0" anchor="ctr"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42865" rtl="0" eaLnBrk="1" fontAlgn="ctr" latinLnBrk="0" hangingPunct="1"/>
                      <a:r>
                        <a:rPr kumimoji="1" lang="en-US" altLang="ja-JP" sz="1300" b="0" i="0" u="none" strike="noStrike" kern="1200">
                          <a:solidFill>
                            <a:srgbClr val="333333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151</a:t>
                      </a:r>
                      <a:r>
                        <a:rPr kumimoji="1" lang="ja-JP" altLang="en-US" sz="1300" b="0" i="0" u="none" strike="noStrike" kern="1200">
                          <a:solidFill>
                            <a:srgbClr val="333333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回</a:t>
                      </a:r>
                    </a:p>
                  </a:txBody>
                  <a:tcPr marL="7620" marR="7620" marT="7620" marB="0" anchor="ctr"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42865" rtl="0" eaLnBrk="1" fontAlgn="ctr" latinLnBrk="0" hangingPunct="1"/>
                      <a:r>
                        <a:rPr kumimoji="1" lang="ja-JP" altLang="en-US" sz="1300" b="0" i="0" u="none" strike="noStrike" kern="1200">
                          <a:solidFill>
                            <a:srgbClr val="333333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専門店</a:t>
                      </a:r>
                    </a:p>
                  </a:txBody>
                  <a:tcPr marL="7620" marR="7620" marT="7620" marB="0" anchor="ctr"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42865" rtl="0" eaLnBrk="1" fontAlgn="ctr" latinLnBrk="0" hangingPunct="1"/>
                      <a:r>
                        <a:rPr kumimoji="1" lang="en-US" altLang="ja-JP" sz="1300" b="0" i="0" u="none" strike="noStrike" kern="1200">
                          <a:solidFill>
                            <a:srgbClr val="333333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93</a:t>
                      </a:r>
                      <a:r>
                        <a:rPr kumimoji="1" lang="ja-JP" altLang="en-US" sz="1300" b="0" i="0" u="none" strike="noStrike" kern="1200">
                          <a:solidFill>
                            <a:srgbClr val="333333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回</a:t>
                      </a:r>
                    </a:p>
                  </a:txBody>
                  <a:tcPr marL="7620" marR="7620" marT="7620" marB="0" anchor="ctr">
                    <a:solidFill>
                      <a:srgbClr val="E7F1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5287071"/>
                  </a:ext>
                </a:extLst>
              </a:tr>
              <a:tr h="260618">
                <a:tc>
                  <a:txBody>
                    <a:bodyPr/>
                    <a:lstStyle/>
                    <a:p>
                      <a:pPr marL="0" algn="ctr" defTabSz="742865" rtl="0" eaLnBrk="1" fontAlgn="ctr" latinLnBrk="0" hangingPunct="1"/>
                      <a:r>
                        <a:rPr kumimoji="1" lang="ja-JP" altLang="en-US" sz="1300" b="0" i="0" u="none" strike="noStrike" kern="1200">
                          <a:solidFill>
                            <a:srgbClr val="333333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業態</a:t>
                      </a:r>
                    </a:p>
                  </a:txBody>
                  <a:tcPr marL="7620" marR="7620" marT="7620" marB="0" anchor="ctr"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42865" rtl="0" eaLnBrk="1" fontAlgn="ctr" latinLnBrk="0" hangingPunct="1"/>
                      <a:r>
                        <a:rPr kumimoji="1" lang="en-US" altLang="ja-JP" sz="13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208</a:t>
                      </a:r>
                      <a:r>
                        <a:rPr kumimoji="1" lang="ja-JP" altLang="en-US" sz="13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回</a:t>
                      </a:r>
                    </a:p>
                  </a:txBody>
                  <a:tcPr marL="7620" marR="7620" marT="7620" marB="0" anchor="ctr"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42865" rtl="0" eaLnBrk="1" fontAlgn="ctr" latinLnBrk="0" hangingPunct="1"/>
                      <a:r>
                        <a:rPr kumimoji="1" lang="ja-JP" altLang="en-US" sz="1300" b="0" i="0" u="none" strike="noStrike" kern="1200">
                          <a:solidFill>
                            <a:srgbClr val="333333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地元</a:t>
                      </a:r>
                    </a:p>
                  </a:txBody>
                  <a:tcPr marL="7620" marR="7620" marT="7620" marB="0" anchor="ctr"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42865" rtl="0" eaLnBrk="1" fontAlgn="ctr" latinLnBrk="0" hangingPunct="1"/>
                      <a:r>
                        <a:rPr kumimoji="1" lang="en-US" altLang="ja-JP" sz="13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125</a:t>
                      </a:r>
                      <a:r>
                        <a:rPr kumimoji="1" lang="ja-JP" altLang="en-US" sz="13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回</a:t>
                      </a:r>
                    </a:p>
                  </a:txBody>
                  <a:tcPr marL="7620" marR="7620" marT="7620" marB="0" anchor="ctr"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42865" rtl="0" eaLnBrk="1" fontAlgn="ctr" latinLnBrk="0" hangingPunct="1"/>
                      <a:endParaRPr kumimoji="1" lang="ja-JP" altLang="en-US" sz="1300" b="0" i="0" u="none" strike="noStrike" kern="1200" dirty="0">
                        <a:solidFill>
                          <a:srgbClr val="333333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742865" rtl="0" eaLnBrk="1" fontAlgn="ctr" latinLnBrk="0" hangingPunct="1"/>
                      <a:r>
                        <a:rPr kumimoji="1" lang="ja-JP" altLang="en-US" sz="1300" b="0" i="0" u="none" strike="noStrike" kern="1200">
                          <a:solidFill>
                            <a:srgbClr val="333333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テイクアウト</a:t>
                      </a:r>
                    </a:p>
                  </a:txBody>
                  <a:tcPr marL="7620" marR="7620" marT="7620" marB="0" anchor="ctr"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42865" rtl="0" eaLnBrk="1" fontAlgn="ctr" latinLnBrk="0" hangingPunct="1"/>
                      <a:r>
                        <a:rPr kumimoji="1" lang="en-US" altLang="ja-JP" sz="1300" b="0" i="0" u="none" strike="noStrike" kern="1200">
                          <a:solidFill>
                            <a:srgbClr val="333333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146</a:t>
                      </a:r>
                      <a:r>
                        <a:rPr kumimoji="1" lang="ja-JP" altLang="en-US" sz="1300" b="0" i="0" u="none" strike="noStrike" kern="1200">
                          <a:solidFill>
                            <a:srgbClr val="333333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回</a:t>
                      </a:r>
                    </a:p>
                  </a:txBody>
                  <a:tcPr marL="7620" marR="7620" marT="7620" marB="0" anchor="ctr"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42865" rtl="0" eaLnBrk="1" fontAlgn="ctr" latinLnBrk="0" hangingPunct="1"/>
                      <a:r>
                        <a:rPr kumimoji="1" lang="ja-JP" altLang="en-US" sz="13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既存</a:t>
                      </a:r>
                    </a:p>
                  </a:txBody>
                  <a:tcPr marL="7620" marR="7620" marT="7620" marB="0" anchor="ctr"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42865" rtl="0" eaLnBrk="1" fontAlgn="ctr" latinLnBrk="0" hangingPunct="1"/>
                      <a:r>
                        <a:rPr kumimoji="1" lang="en-US" altLang="ja-JP" sz="1300" b="0" i="0" u="none" strike="noStrike" kern="1200">
                          <a:solidFill>
                            <a:srgbClr val="333333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92</a:t>
                      </a:r>
                      <a:r>
                        <a:rPr kumimoji="1" lang="ja-JP" altLang="en-US" sz="1300" b="0" i="0" u="none" strike="noStrike" kern="1200">
                          <a:solidFill>
                            <a:srgbClr val="333333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回</a:t>
                      </a:r>
                    </a:p>
                  </a:txBody>
                  <a:tcPr marL="7620" marR="7620" marT="7620" marB="0" anchor="ctr">
                    <a:solidFill>
                      <a:srgbClr val="E7F1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4316624"/>
                  </a:ext>
                </a:extLst>
              </a:tr>
              <a:tr h="260618">
                <a:tc>
                  <a:txBody>
                    <a:bodyPr/>
                    <a:lstStyle/>
                    <a:p>
                      <a:pPr marL="0" algn="ctr" defTabSz="742865" rtl="0" eaLnBrk="1" fontAlgn="ctr" latinLnBrk="0" hangingPunct="1"/>
                      <a:r>
                        <a:rPr kumimoji="1" lang="ja-JP" altLang="en-US" sz="1300" b="0" i="0" u="none" strike="noStrike" kern="1200">
                          <a:solidFill>
                            <a:srgbClr val="333333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販売事業</a:t>
                      </a:r>
                    </a:p>
                  </a:txBody>
                  <a:tcPr marL="7620" marR="7620" marT="7620" marB="0" anchor="ctr"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42865" rtl="0" eaLnBrk="1" fontAlgn="ctr" latinLnBrk="0" hangingPunct="1"/>
                      <a:r>
                        <a:rPr kumimoji="1" lang="en-US" altLang="ja-JP" sz="13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196</a:t>
                      </a:r>
                      <a:r>
                        <a:rPr kumimoji="1" lang="ja-JP" altLang="en-US" sz="13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回</a:t>
                      </a:r>
                    </a:p>
                  </a:txBody>
                  <a:tcPr marL="7620" marR="7620" marT="7620" marB="0" anchor="ctr"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42865" rtl="0" eaLnBrk="1" fontAlgn="ctr" latinLnBrk="0" hangingPunct="1"/>
                      <a:r>
                        <a:rPr kumimoji="1" lang="en-US" sz="1300" b="0" i="0" u="none" strike="noStrike" kern="1200">
                          <a:solidFill>
                            <a:srgbClr val="333333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ＥＶ</a:t>
                      </a:r>
                    </a:p>
                  </a:txBody>
                  <a:tcPr marL="7620" marR="7620" marT="7620" marB="0" anchor="ctr"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42865" rtl="0" eaLnBrk="1" fontAlgn="ctr" latinLnBrk="0" hangingPunct="1"/>
                      <a:r>
                        <a:rPr kumimoji="1" lang="en-US" altLang="ja-JP" sz="1300" b="0" i="0" u="none" strike="noStrike" kern="1200">
                          <a:solidFill>
                            <a:srgbClr val="333333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123</a:t>
                      </a:r>
                      <a:r>
                        <a:rPr kumimoji="1" lang="ja-JP" altLang="en-US" sz="1300" b="0" i="0" u="none" strike="noStrike" kern="1200">
                          <a:solidFill>
                            <a:srgbClr val="333333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回</a:t>
                      </a:r>
                    </a:p>
                  </a:txBody>
                  <a:tcPr marL="7620" marR="7620" marT="7620" marB="0" anchor="ctr"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42865" rtl="0" eaLnBrk="1" fontAlgn="ctr" latinLnBrk="0" hangingPunct="1"/>
                      <a:endParaRPr kumimoji="1" lang="ja-JP" altLang="en-US" sz="1300" b="0" i="0" u="none" strike="noStrike" kern="1200" dirty="0">
                        <a:solidFill>
                          <a:srgbClr val="333333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742865" rtl="0" eaLnBrk="1" fontAlgn="ctr" latinLnBrk="0" hangingPunct="1"/>
                      <a:r>
                        <a:rPr kumimoji="1" lang="ja-JP" altLang="en-US" sz="1300" b="0" i="0" u="none" strike="noStrike" kern="1200">
                          <a:solidFill>
                            <a:srgbClr val="333333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サロン</a:t>
                      </a:r>
                    </a:p>
                  </a:txBody>
                  <a:tcPr marL="7620" marR="7620" marT="7620" marB="0" anchor="ctr"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42865" rtl="0" eaLnBrk="1" fontAlgn="ctr" latinLnBrk="0" hangingPunct="1"/>
                      <a:r>
                        <a:rPr kumimoji="1" lang="en-US" altLang="ja-JP" sz="1300" b="0" i="0" u="none" strike="noStrike" kern="1200">
                          <a:solidFill>
                            <a:srgbClr val="333333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129</a:t>
                      </a:r>
                      <a:r>
                        <a:rPr kumimoji="1" lang="ja-JP" altLang="en-US" sz="1300" b="0" i="0" u="none" strike="noStrike" kern="1200">
                          <a:solidFill>
                            <a:srgbClr val="333333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回</a:t>
                      </a:r>
                    </a:p>
                  </a:txBody>
                  <a:tcPr marL="7620" marR="7620" marT="7620" marB="0" anchor="ctr"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42865" rtl="0" eaLnBrk="1" fontAlgn="ctr" latinLnBrk="0" hangingPunct="1"/>
                      <a:r>
                        <a:rPr kumimoji="1" lang="ja-JP" altLang="en-US" sz="13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食材</a:t>
                      </a:r>
                    </a:p>
                  </a:txBody>
                  <a:tcPr marL="7620" marR="7620" marT="7620" marB="0" anchor="ctr"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42865" rtl="0" eaLnBrk="1" fontAlgn="ctr" latinLnBrk="0" hangingPunct="1"/>
                      <a:r>
                        <a:rPr kumimoji="1" lang="en-US" altLang="ja-JP" sz="1300" b="0" i="0" u="none" strike="noStrike" kern="1200">
                          <a:solidFill>
                            <a:srgbClr val="333333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92</a:t>
                      </a:r>
                      <a:r>
                        <a:rPr kumimoji="1" lang="ja-JP" altLang="en-US" sz="1300" b="0" i="0" u="none" strike="noStrike" kern="1200">
                          <a:solidFill>
                            <a:srgbClr val="333333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回</a:t>
                      </a:r>
                    </a:p>
                  </a:txBody>
                  <a:tcPr marL="7620" marR="7620" marT="7620" marB="0" anchor="ctr">
                    <a:solidFill>
                      <a:srgbClr val="E7F1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2570199"/>
                  </a:ext>
                </a:extLst>
              </a:tr>
              <a:tr h="260618">
                <a:tc>
                  <a:txBody>
                    <a:bodyPr/>
                    <a:lstStyle/>
                    <a:p>
                      <a:pPr marL="0" algn="ctr" defTabSz="742865" rtl="0" eaLnBrk="1" fontAlgn="ctr" latinLnBrk="0" hangingPunct="1"/>
                      <a:r>
                        <a:rPr kumimoji="1" lang="ja-JP" altLang="en-US" sz="1300" b="0" i="0" u="none" strike="noStrike" kern="1200">
                          <a:solidFill>
                            <a:srgbClr val="333333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カフェ</a:t>
                      </a:r>
                    </a:p>
                  </a:txBody>
                  <a:tcPr marL="7620" marR="7620" marT="7620" marB="0" anchor="ctr"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42865" rtl="0" eaLnBrk="1" fontAlgn="ctr" latinLnBrk="0" hangingPunct="1"/>
                      <a:r>
                        <a:rPr kumimoji="1" lang="en-US" altLang="ja-JP" sz="1300" b="0" i="0" u="none" strike="noStrike" kern="1200">
                          <a:solidFill>
                            <a:srgbClr val="333333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174</a:t>
                      </a:r>
                      <a:r>
                        <a:rPr kumimoji="1" lang="ja-JP" altLang="en-US" sz="1300" b="0" i="0" u="none" strike="noStrike" kern="1200">
                          <a:solidFill>
                            <a:srgbClr val="333333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回</a:t>
                      </a:r>
                    </a:p>
                  </a:txBody>
                  <a:tcPr marL="7620" marR="7620" marT="7620" marB="0" anchor="ctr"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42865" rtl="0" eaLnBrk="1" fontAlgn="ctr" latinLnBrk="0" hangingPunct="1"/>
                      <a:r>
                        <a:rPr kumimoji="1" lang="ja-JP" altLang="en-US" sz="13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工事</a:t>
                      </a:r>
                    </a:p>
                  </a:txBody>
                  <a:tcPr marL="7620" marR="7620" marT="7620" marB="0" anchor="ctr"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42865" rtl="0" eaLnBrk="1" fontAlgn="ctr" latinLnBrk="0" hangingPunct="1"/>
                      <a:r>
                        <a:rPr kumimoji="1" lang="en-US" altLang="ja-JP" sz="1300" b="0" i="0" u="none" strike="noStrike" kern="1200">
                          <a:solidFill>
                            <a:srgbClr val="333333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112</a:t>
                      </a:r>
                      <a:r>
                        <a:rPr kumimoji="1" lang="ja-JP" altLang="en-US" sz="1300" b="0" i="0" u="none" strike="noStrike" kern="1200">
                          <a:solidFill>
                            <a:srgbClr val="333333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回</a:t>
                      </a:r>
                    </a:p>
                  </a:txBody>
                  <a:tcPr marL="7620" marR="7620" marT="7620" marB="0" anchor="ctr"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42865" rtl="0" eaLnBrk="1" fontAlgn="ctr" latinLnBrk="0" hangingPunct="1"/>
                      <a:endParaRPr kumimoji="1" lang="ja-JP" altLang="en-US" sz="1300" b="0" i="0" u="none" strike="noStrike" kern="1200" dirty="0">
                        <a:solidFill>
                          <a:srgbClr val="333333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742865" rtl="0" eaLnBrk="1" fontAlgn="ctr" latinLnBrk="0" hangingPunct="1"/>
                      <a:r>
                        <a:rPr kumimoji="1" lang="ja-JP" altLang="en-US" sz="1300" b="0" i="0" u="none" strike="noStrike" kern="1200">
                          <a:solidFill>
                            <a:srgbClr val="333333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ノウハウ</a:t>
                      </a:r>
                    </a:p>
                  </a:txBody>
                  <a:tcPr marL="7620" marR="7620" marT="7620" marB="0" anchor="ctr"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42865" rtl="0" eaLnBrk="1" fontAlgn="ctr" latinLnBrk="0" hangingPunct="1"/>
                      <a:r>
                        <a:rPr kumimoji="1" lang="en-US" altLang="ja-JP" sz="1300" b="0" i="0" u="none" strike="noStrike" kern="1200">
                          <a:solidFill>
                            <a:srgbClr val="333333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124</a:t>
                      </a:r>
                      <a:r>
                        <a:rPr kumimoji="1" lang="ja-JP" altLang="en-US" sz="1300" b="0" i="0" u="none" strike="noStrike" kern="1200">
                          <a:solidFill>
                            <a:srgbClr val="333333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回</a:t>
                      </a:r>
                    </a:p>
                  </a:txBody>
                  <a:tcPr marL="7620" marR="7620" marT="7620" marB="0" anchor="ctr"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42865" rtl="0" eaLnBrk="1" fontAlgn="ctr" latinLnBrk="0" hangingPunct="1"/>
                      <a:r>
                        <a:rPr kumimoji="1" lang="ja-JP" altLang="en-US" sz="1300" b="0" i="0" u="none" strike="noStrike" kern="1200">
                          <a:solidFill>
                            <a:srgbClr val="333333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美容</a:t>
                      </a:r>
                    </a:p>
                  </a:txBody>
                  <a:tcPr marL="7620" marR="7620" marT="7620" marB="0" anchor="ctr"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42865" rtl="0" eaLnBrk="1" fontAlgn="ctr" latinLnBrk="0" hangingPunct="1"/>
                      <a:r>
                        <a:rPr kumimoji="1" lang="en-US" altLang="ja-JP" sz="1300" b="0" i="0" u="none" strike="noStrike" kern="1200">
                          <a:solidFill>
                            <a:srgbClr val="333333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86</a:t>
                      </a:r>
                      <a:r>
                        <a:rPr kumimoji="1" lang="ja-JP" altLang="en-US" sz="1300" b="0" i="0" u="none" strike="noStrike" kern="1200">
                          <a:solidFill>
                            <a:srgbClr val="333333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回</a:t>
                      </a:r>
                    </a:p>
                  </a:txBody>
                  <a:tcPr marL="7620" marR="7620" marT="7620" marB="0" anchor="ctr">
                    <a:solidFill>
                      <a:srgbClr val="E7F1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1881634"/>
                  </a:ext>
                </a:extLst>
              </a:tr>
              <a:tr h="260618">
                <a:tc>
                  <a:txBody>
                    <a:bodyPr/>
                    <a:lstStyle/>
                    <a:p>
                      <a:pPr marL="0" algn="ctr" defTabSz="742865" rtl="0" eaLnBrk="1" fontAlgn="ctr" latinLnBrk="0" hangingPunct="1"/>
                      <a:r>
                        <a:rPr kumimoji="1" lang="ja-JP" altLang="en-US" sz="1300" b="0" i="0" u="none" strike="noStrike" kern="1200">
                          <a:solidFill>
                            <a:srgbClr val="333333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自社</a:t>
                      </a:r>
                    </a:p>
                  </a:txBody>
                  <a:tcPr marL="7620" marR="7620" marT="7620" marB="0" anchor="ctr"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42865" rtl="0" eaLnBrk="1" fontAlgn="ctr" latinLnBrk="0" hangingPunct="1"/>
                      <a:r>
                        <a:rPr kumimoji="1" lang="en-US" altLang="ja-JP" sz="1300" b="0" i="0" u="none" strike="noStrike" kern="1200">
                          <a:solidFill>
                            <a:srgbClr val="333333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168</a:t>
                      </a:r>
                      <a:r>
                        <a:rPr kumimoji="1" lang="ja-JP" altLang="en-US" sz="1300" b="0" i="0" u="none" strike="noStrike" kern="1200">
                          <a:solidFill>
                            <a:srgbClr val="333333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回</a:t>
                      </a:r>
                    </a:p>
                  </a:txBody>
                  <a:tcPr marL="7620" marR="7620" marT="7620" marB="0" anchor="ctr"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42865" rtl="0" eaLnBrk="1" fontAlgn="ctr" latinLnBrk="0" hangingPunct="1"/>
                      <a:r>
                        <a:rPr kumimoji="1" lang="ja-JP" altLang="en-US" sz="13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事業展開</a:t>
                      </a:r>
                    </a:p>
                  </a:txBody>
                  <a:tcPr marL="7620" marR="7620" marT="7620" marB="0" anchor="ctr"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42865" rtl="0" eaLnBrk="1" fontAlgn="ctr" latinLnBrk="0" hangingPunct="1"/>
                      <a:r>
                        <a:rPr kumimoji="1" lang="en-US" altLang="ja-JP" sz="1300" b="0" i="0" u="none" strike="noStrike" kern="1200">
                          <a:solidFill>
                            <a:srgbClr val="333333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110</a:t>
                      </a:r>
                      <a:r>
                        <a:rPr kumimoji="1" lang="ja-JP" altLang="en-US" sz="1300" b="0" i="0" u="none" strike="noStrike" kern="1200">
                          <a:solidFill>
                            <a:srgbClr val="333333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回</a:t>
                      </a:r>
                    </a:p>
                  </a:txBody>
                  <a:tcPr marL="7620" marR="7620" marT="7620" marB="0" anchor="ctr"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42865" rtl="0" eaLnBrk="1" fontAlgn="ctr" latinLnBrk="0" hangingPunct="1"/>
                      <a:endParaRPr kumimoji="1" lang="ja-JP" altLang="en-US" sz="1300" b="0" i="0" u="none" strike="noStrike" kern="1200" dirty="0">
                        <a:solidFill>
                          <a:srgbClr val="333333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742865" rtl="0" eaLnBrk="1" fontAlgn="ctr" latinLnBrk="0" hangingPunct="1"/>
                      <a:r>
                        <a:rPr kumimoji="1" lang="ja-JP" altLang="en-US" sz="1300" b="0" i="0" u="none" strike="noStrike" kern="1200">
                          <a:solidFill>
                            <a:srgbClr val="333333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初</a:t>
                      </a:r>
                    </a:p>
                  </a:txBody>
                  <a:tcPr marL="7620" marR="7620" marT="7620" marB="0" anchor="ctr"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42865" rtl="0" eaLnBrk="1" fontAlgn="ctr" latinLnBrk="0" hangingPunct="1"/>
                      <a:r>
                        <a:rPr kumimoji="1" lang="en-US" altLang="ja-JP" sz="1300" b="0" i="0" u="none" strike="noStrike" kern="1200">
                          <a:solidFill>
                            <a:srgbClr val="333333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123</a:t>
                      </a:r>
                      <a:r>
                        <a:rPr kumimoji="1" lang="ja-JP" altLang="en-US" sz="1300" b="0" i="0" u="none" strike="noStrike" kern="1200">
                          <a:solidFill>
                            <a:srgbClr val="333333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回</a:t>
                      </a:r>
                    </a:p>
                  </a:txBody>
                  <a:tcPr marL="7620" marR="7620" marT="7620" marB="0" anchor="ctr"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42865" rtl="0" eaLnBrk="1" fontAlgn="ctr" latinLnBrk="0" hangingPunct="1"/>
                      <a:r>
                        <a:rPr kumimoji="1" lang="ja-JP" altLang="en-US" sz="13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獲得</a:t>
                      </a:r>
                    </a:p>
                  </a:txBody>
                  <a:tcPr marL="7620" marR="7620" marT="7620" marB="0" anchor="ctr"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42865" rtl="0" eaLnBrk="1" fontAlgn="ctr" latinLnBrk="0" hangingPunct="1"/>
                      <a:r>
                        <a:rPr kumimoji="1" lang="en-US" altLang="ja-JP" sz="1300" b="0" i="0" u="none" strike="noStrike" kern="1200">
                          <a:solidFill>
                            <a:srgbClr val="333333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83</a:t>
                      </a:r>
                      <a:r>
                        <a:rPr kumimoji="1" lang="ja-JP" altLang="en-US" sz="1300" b="0" i="0" u="none" strike="noStrike" kern="1200">
                          <a:solidFill>
                            <a:srgbClr val="333333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回</a:t>
                      </a:r>
                    </a:p>
                  </a:txBody>
                  <a:tcPr marL="7620" marR="7620" marT="7620" marB="0" anchor="ctr">
                    <a:solidFill>
                      <a:srgbClr val="E7F1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5539164"/>
                  </a:ext>
                </a:extLst>
              </a:tr>
              <a:tr h="260618">
                <a:tc>
                  <a:txBody>
                    <a:bodyPr/>
                    <a:lstStyle/>
                    <a:p>
                      <a:pPr marL="0" algn="ctr" defTabSz="742865" rtl="0" eaLnBrk="1" fontAlgn="ctr" latinLnBrk="0" hangingPunct="1"/>
                      <a:r>
                        <a:rPr kumimoji="1" lang="ja-JP" altLang="en-US" sz="1300" b="0" i="0" u="none" strike="noStrike" kern="1200">
                          <a:solidFill>
                            <a:srgbClr val="333333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冷凍</a:t>
                      </a:r>
                    </a:p>
                  </a:txBody>
                  <a:tcPr marL="7620" marR="7620" marT="7620" marB="0" anchor="ctr"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42865" rtl="0" eaLnBrk="1" fontAlgn="ctr" latinLnBrk="0" hangingPunct="1"/>
                      <a:r>
                        <a:rPr kumimoji="1" lang="en-US" altLang="ja-JP" sz="1300" b="0" i="0" u="none" strike="noStrike" kern="1200">
                          <a:solidFill>
                            <a:srgbClr val="333333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156</a:t>
                      </a:r>
                      <a:r>
                        <a:rPr kumimoji="1" lang="ja-JP" altLang="en-US" sz="1300" b="0" i="0" u="none" strike="noStrike" kern="1200">
                          <a:solidFill>
                            <a:srgbClr val="333333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回</a:t>
                      </a:r>
                    </a:p>
                  </a:txBody>
                  <a:tcPr marL="7620" marR="7620" marT="7620" marB="0" anchor="ctr"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42865" rtl="0" eaLnBrk="1" fontAlgn="ctr" latinLnBrk="0" hangingPunct="1"/>
                      <a:r>
                        <a:rPr kumimoji="1" lang="ja-JP" altLang="en-US" sz="13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ゴルフ</a:t>
                      </a:r>
                    </a:p>
                  </a:txBody>
                  <a:tcPr marL="7620" marR="7620" marT="7620" marB="0" anchor="ctr"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42865" rtl="0" eaLnBrk="1" fontAlgn="ctr" latinLnBrk="0" hangingPunct="1"/>
                      <a:r>
                        <a:rPr kumimoji="1" lang="en-US" altLang="ja-JP" sz="13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107</a:t>
                      </a:r>
                      <a:r>
                        <a:rPr kumimoji="1" lang="ja-JP" altLang="en-US" sz="13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回</a:t>
                      </a:r>
                    </a:p>
                  </a:txBody>
                  <a:tcPr marL="7620" marR="7620" marT="7620" marB="0" anchor="ctr"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42865" rtl="0" eaLnBrk="1" fontAlgn="ctr" latinLnBrk="0" hangingPunct="1"/>
                      <a:endParaRPr kumimoji="1" lang="ja-JP" altLang="en-US" sz="1300" b="0" i="0" u="none" strike="noStrike" kern="1200" dirty="0">
                        <a:solidFill>
                          <a:srgbClr val="333333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742865" rtl="0" eaLnBrk="1" fontAlgn="ctr" latinLnBrk="0" hangingPunct="1"/>
                      <a:r>
                        <a:rPr kumimoji="1" lang="ja-JP" altLang="en-US" sz="1300" b="0" i="0" u="none" strike="noStrike" kern="1200">
                          <a:solidFill>
                            <a:srgbClr val="333333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精度</a:t>
                      </a:r>
                    </a:p>
                  </a:txBody>
                  <a:tcPr marL="7620" marR="7620" marT="7620" marB="0" anchor="ctr"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42865" rtl="0" eaLnBrk="1" fontAlgn="ctr" latinLnBrk="0" hangingPunct="1"/>
                      <a:r>
                        <a:rPr kumimoji="1" lang="en-US" altLang="ja-JP" sz="1300" b="0" i="0" u="none" strike="noStrike" kern="1200">
                          <a:solidFill>
                            <a:srgbClr val="333333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119</a:t>
                      </a:r>
                      <a:r>
                        <a:rPr kumimoji="1" lang="ja-JP" altLang="en-US" sz="1300" b="0" i="0" u="none" strike="noStrike" kern="1200">
                          <a:solidFill>
                            <a:srgbClr val="333333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回</a:t>
                      </a:r>
                    </a:p>
                  </a:txBody>
                  <a:tcPr marL="7620" marR="7620" marT="7620" marB="0" anchor="ctr"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42865" rtl="0" eaLnBrk="1" fontAlgn="ctr" latinLnBrk="0" hangingPunct="1"/>
                      <a:r>
                        <a:rPr kumimoji="1" lang="ja-JP" altLang="en-US" sz="13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建築</a:t>
                      </a:r>
                    </a:p>
                  </a:txBody>
                  <a:tcPr marL="7620" marR="7620" marT="7620" marB="0" anchor="ctr"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42865" rtl="0" eaLnBrk="1" fontAlgn="ctr" latinLnBrk="0" hangingPunct="1"/>
                      <a:r>
                        <a:rPr kumimoji="1" lang="en-US" altLang="ja-JP" sz="13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82</a:t>
                      </a:r>
                      <a:r>
                        <a:rPr kumimoji="1" lang="ja-JP" altLang="en-US" sz="13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回</a:t>
                      </a:r>
                    </a:p>
                  </a:txBody>
                  <a:tcPr marL="7620" marR="7620" marT="7620" marB="0" anchor="ctr">
                    <a:solidFill>
                      <a:srgbClr val="E7F1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3798705"/>
                  </a:ext>
                </a:extLst>
              </a:tr>
              <a:tr h="260618">
                <a:tc>
                  <a:txBody>
                    <a:bodyPr/>
                    <a:lstStyle/>
                    <a:p>
                      <a:pPr marL="0" algn="ctr" defTabSz="742865" rtl="0" eaLnBrk="1" fontAlgn="ctr" latinLnBrk="0" hangingPunct="1"/>
                      <a:r>
                        <a:rPr kumimoji="1" lang="ja-JP" altLang="en-US" sz="1300" b="0" i="0" u="none" strike="noStrike" kern="1200">
                          <a:solidFill>
                            <a:srgbClr val="333333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装置</a:t>
                      </a:r>
                    </a:p>
                  </a:txBody>
                  <a:tcPr marL="7620" marR="7620" marT="7620" marB="0" anchor="ctr"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42865" rtl="0" eaLnBrk="1" fontAlgn="ctr" latinLnBrk="0" hangingPunct="1"/>
                      <a:r>
                        <a:rPr kumimoji="1" lang="en-US" altLang="ja-JP" sz="13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154</a:t>
                      </a:r>
                      <a:r>
                        <a:rPr kumimoji="1" lang="ja-JP" altLang="en-US" sz="13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回</a:t>
                      </a:r>
                    </a:p>
                  </a:txBody>
                  <a:tcPr marL="7620" marR="7620" marT="7620" marB="0" anchor="ctr"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42865" rtl="0" eaLnBrk="1" fontAlgn="ctr" latinLnBrk="0" hangingPunct="1"/>
                      <a:r>
                        <a:rPr kumimoji="1" lang="ja-JP" altLang="en-US" sz="1300" b="0" i="0" u="none" strike="noStrike" kern="1200">
                          <a:solidFill>
                            <a:srgbClr val="333333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特</a:t>
                      </a:r>
                    </a:p>
                  </a:txBody>
                  <a:tcPr marL="7620" marR="7620" marT="7620" marB="0" anchor="ctr"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42865" rtl="0" eaLnBrk="1" fontAlgn="ctr" latinLnBrk="0" hangingPunct="1"/>
                      <a:r>
                        <a:rPr kumimoji="1" lang="en-US" altLang="ja-JP" sz="13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105</a:t>
                      </a:r>
                      <a:r>
                        <a:rPr kumimoji="1" lang="ja-JP" altLang="en-US" sz="13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回</a:t>
                      </a:r>
                    </a:p>
                  </a:txBody>
                  <a:tcPr marL="7620" marR="7620" marT="7620" marB="0" anchor="ctr"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42865" rtl="0" eaLnBrk="1" fontAlgn="ctr" latinLnBrk="0" hangingPunct="1"/>
                      <a:endParaRPr kumimoji="1" lang="ja-JP" altLang="en-US" sz="1300" b="0" i="0" u="none" strike="noStrike" kern="1200" dirty="0">
                        <a:solidFill>
                          <a:srgbClr val="333333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742865" rtl="0" eaLnBrk="1" fontAlgn="ctr" latinLnBrk="0" hangingPunct="1"/>
                      <a:r>
                        <a:rPr kumimoji="1" lang="ja-JP" altLang="en-US" sz="1300" b="0" i="0" u="none" strike="noStrike" kern="1200">
                          <a:solidFill>
                            <a:srgbClr val="333333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半導体</a:t>
                      </a:r>
                    </a:p>
                  </a:txBody>
                  <a:tcPr marL="7620" marR="7620" marT="7620" marB="0" anchor="ctr"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42865" rtl="0" eaLnBrk="1" fontAlgn="ctr" latinLnBrk="0" hangingPunct="1"/>
                      <a:r>
                        <a:rPr kumimoji="1" lang="en-US" altLang="ja-JP" sz="13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117</a:t>
                      </a:r>
                      <a:r>
                        <a:rPr kumimoji="1" lang="ja-JP" altLang="en-US" sz="13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回</a:t>
                      </a:r>
                    </a:p>
                  </a:txBody>
                  <a:tcPr marL="7620" marR="7620" marT="7620" marB="0" anchor="ctr"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42865" rtl="0" eaLnBrk="1" fontAlgn="ctr" latinLnBrk="0" hangingPunct="1"/>
                      <a:r>
                        <a:rPr kumimoji="1" lang="ja-JP" altLang="en-US" sz="1300" b="0" i="0" u="none" strike="noStrike" kern="1200">
                          <a:solidFill>
                            <a:srgbClr val="333333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体験</a:t>
                      </a:r>
                    </a:p>
                  </a:txBody>
                  <a:tcPr marL="7620" marR="7620" marT="7620" marB="0" anchor="ctr"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42865" rtl="0" eaLnBrk="1" fontAlgn="ctr" latinLnBrk="0" hangingPunct="1"/>
                      <a:r>
                        <a:rPr kumimoji="1" lang="en-US" altLang="ja-JP" sz="13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81</a:t>
                      </a:r>
                      <a:r>
                        <a:rPr kumimoji="1" lang="ja-JP" altLang="en-US" sz="13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回</a:t>
                      </a:r>
                    </a:p>
                  </a:txBody>
                  <a:tcPr marL="7620" marR="7620" marT="7620" marB="0" anchor="ctr">
                    <a:solidFill>
                      <a:srgbClr val="E7F1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86013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10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テーマ3">
  <a:themeElements>
    <a:clrScheme name="青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レトロスペク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レトロスペク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テーマ3" id="{C1F7E835-051C-40BD-8517-70A0131770BD}" vid="{6C006A8A-8A52-4114-95B7-76D84DFDA804}"/>
    </a:ext>
  </a:extLst>
</a:theme>
</file>

<file path=ppt/theme/theme2.xml><?xml version="1.0" encoding="utf-8"?>
<a:theme xmlns:a="http://schemas.openxmlformats.org/drawingml/2006/main" name="2_本文">
  <a:themeElements>
    <a:clrScheme name="青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レトロスペク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レトロスペク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テーマ3" id="{C1F7E835-051C-40BD-8517-70A0131770BD}" vid="{6C006A8A-8A52-4114-95B7-76D84DFDA804}"/>
    </a:ext>
  </a:extLst>
</a:theme>
</file>

<file path=ppt/theme/theme3.xml><?xml version="1.0" encoding="utf-8"?>
<a:theme xmlns:a="http://schemas.openxmlformats.org/drawingml/2006/main" name="3_本文">
  <a:themeElements>
    <a:clrScheme name="青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レトロスペク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レトロスペク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テーマ3" id="{C1F7E835-051C-40BD-8517-70A0131770BD}" vid="{6C006A8A-8A52-4114-95B7-76D84DFDA804}"/>
    </a:ext>
  </a:extLst>
</a:theme>
</file>

<file path=ppt/theme/theme4.xml><?xml version="1.0" encoding="utf-8"?>
<a:theme xmlns:a="http://schemas.openxmlformats.org/drawingml/2006/main" name="4_本文">
  <a:themeElements>
    <a:clrScheme name="青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レトロスペク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レトロスペク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テーマ3" id="{C1F7E835-051C-40BD-8517-70A0131770BD}" vid="{6C006A8A-8A52-4114-95B7-76D84DFDA804}"/>
    </a:ext>
  </a:extLst>
</a:theme>
</file>

<file path=ppt/theme/theme5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テーマ3</Template>
  <TotalTime>24271</TotalTime>
  <Words>1275</Words>
  <Application>Microsoft Office PowerPoint</Application>
  <PresentationFormat>A4 210 x 297 mm</PresentationFormat>
  <Paragraphs>319</Paragraphs>
  <Slides>11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4</vt:i4>
      </vt:variant>
      <vt:variant>
        <vt:lpstr>スライド タイトル</vt:lpstr>
      </vt:variant>
      <vt:variant>
        <vt:i4>11</vt:i4>
      </vt:variant>
    </vt:vector>
  </HeadingPairs>
  <TitlesOfParts>
    <vt:vector size="24" baseType="lpstr">
      <vt:lpstr>meiryo</vt:lpstr>
      <vt:lpstr>Meiryo UI</vt:lpstr>
      <vt:lpstr>ＭＳ Ｐゴシック</vt:lpstr>
      <vt:lpstr>メイリオ</vt:lpstr>
      <vt:lpstr>メイリオ</vt:lpstr>
      <vt:lpstr>游ゴシック</vt:lpstr>
      <vt:lpstr>Arial</vt:lpstr>
      <vt:lpstr>Calibri</vt:lpstr>
      <vt:lpstr>Calibri Light</vt:lpstr>
      <vt:lpstr>テーマ3</vt:lpstr>
      <vt:lpstr>2_本文</vt:lpstr>
      <vt:lpstr>3_本文</vt:lpstr>
      <vt:lpstr>4_本文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松本信也</dc:creator>
  <cp:lastModifiedBy>RUIYI　LI</cp:lastModifiedBy>
  <cp:revision>1756</cp:revision>
  <cp:lastPrinted>2020-07-07T14:15:59Z</cp:lastPrinted>
  <dcterms:created xsi:type="dcterms:W3CDTF">2014-06-25T06:24:46Z</dcterms:created>
  <dcterms:modified xsi:type="dcterms:W3CDTF">2023-06-12T01:11:33Z</dcterms:modified>
</cp:coreProperties>
</file>